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Montserra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23ECFC-E31E-4D2C-AF76-3E70BD431F45}">
  <a:tblStyle styleId="{0C23ECFC-E31E-4D2C-AF76-3E70BD431F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1" Type="http://schemas.openxmlformats.org/officeDocument/2006/relationships/font" Target="fonts/Montserra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c90251f37_3_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5c90251f37_3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d8b19c754_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23d8b19c75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d8694a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d8694a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d8b19c754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3d8b19c754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d8694a2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3d8694a29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d88cf88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d88cf88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63d376e22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g2763d376e2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d88cf882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d88cf882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6416ca60573973a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416ca60573973a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d8b19c75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d8b19c75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d8b19c754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d8b19c75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c90251f37_3_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25c90251f37_3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d8b19c754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d8b19c754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d8b19c754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d8b19c754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3d8b19c754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3d8b19c754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d8b19c754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d8b19c754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d8b19c754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d8b19c754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3d8b19c754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3d8b19c754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d8b19c75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d8b19c75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d8b19c754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d8b19c754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d8b19c754_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d8b19c754_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3d8b19c754_8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3d8b19c754_8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634e268a2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7634e268a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d8b19c754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d8b19c754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634e268a2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27634e268a2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63d376e22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2763d376e22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63d376e22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g2763d376e2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d8b19c75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23d8b19c75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3d8b19c754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3d8b19c754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d8b19c754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3d8b19c754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4" y="744575"/>
            <a:ext cx="4191525" cy="180922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56" name="Google Shape;56;p14"/>
          <p:cNvSpPr txBox="1"/>
          <p:nvPr>
            <p:ph idx="1" type="subTitle"/>
          </p:nvPr>
        </p:nvSpPr>
        <p:spPr>
          <a:xfrm>
            <a:off x="311700" y="2655650"/>
            <a:ext cx="4191525" cy="96907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57" name="Google Shape;57;p1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0" name="Google Shape;60;p15"/>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700200" y="2150850"/>
            <a:ext cx="7743600" cy="841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4" name="Google Shape;64;p16"/>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7"/>
          <p:cNvSpPr txBox="1"/>
          <p:nvPr>
            <p:ph type="title"/>
          </p:nvPr>
        </p:nvSpPr>
        <p:spPr>
          <a:xfrm>
            <a:off x="439350" y="445025"/>
            <a:ext cx="839317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7" name="Google Shape;67;p17"/>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1" name="Google Shape;71;p18"/>
          <p:cNvSpPr txBox="1"/>
          <p:nvPr>
            <p:ph idx="1" type="body"/>
          </p:nvPr>
        </p:nvSpPr>
        <p:spPr>
          <a:xfrm>
            <a:off x="311700" y="2017425"/>
            <a:ext cx="3999825" cy="25515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8"/>
          <p:cNvSpPr txBox="1"/>
          <p:nvPr>
            <p:ph idx="2" type="body"/>
          </p:nvPr>
        </p:nvSpPr>
        <p:spPr>
          <a:xfrm>
            <a:off x="4832400" y="2162825"/>
            <a:ext cx="3999825" cy="2405925"/>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18"/>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4" name="Shape 7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75"/>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75"/>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8" name="Google Shape;78;p20"/>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1388100" y="526350"/>
            <a:ext cx="6367725" cy="4090725"/>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1" name="Google Shape;81;p21"/>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22"/>
          <p:cNvSpPr txBox="1"/>
          <p:nvPr>
            <p:ph type="title"/>
          </p:nvPr>
        </p:nvSpPr>
        <p:spPr>
          <a:xfrm>
            <a:off x="265500" y="1233175"/>
            <a:ext cx="4045275"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75" cy="1235025"/>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6925" cy="3695175"/>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7" name="Google Shape;87;p22"/>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8" name="Shape 8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4"/>
          <p:cNvSpPr txBox="1"/>
          <p:nvPr>
            <p:ph hasCustomPrompt="1" type="title"/>
          </p:nvPr>
        </p:nvSpPr>
        <p:spPr>
          <a:xfrm>
            <a:off x="375300" y="1106125"/>
            <a:ext cx="8520525" cy="1963575"/>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4"/>
          <p:cNvSpPr txBox="1"/>
          <p:nvPr>
            <p:ph idx="1" type="body"/>
          </p:nvPr>
        </p:nvSpPr>
        <p:spPr>
          <a:xfrm>
            <a:off x="311700" y="3152225"/>
            <a:ext cx="8520525" cy="1300725"/>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2" name="Google Shape;92;p24"/>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5"/>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6"/>
          <p:cNvSpPr txBox="1"/>
          <p:nvPr>
            <p:ph type="title"/>
          </p:nvPr>
        </p:nvSpPr>
        <p:spPr>
          <a:xfrm>
            <a:off x="181942" y="159973"/>
            <a:ext cx="7886700" cy="3498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26"/>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9" name="Google Shape;99;p26"/>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0" name="Google Shape;100;p26"/>
          <p:cNvSpPr txBox="1"/>
          <p:nvPr>
            <p:ph idx="12" type="sldNum"/>
          </p:nvPr>
        </p:nvSpPr>
        <p:spPr>
          <a:xfrm>
            <a:off x="6457950" y="4767263"/>
            <a:ext cx="2057400" cy="273825"/>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A close up of a logo&#10;&#10;Description automatically generated" id="105" name="Google Shape;105;p27"/>
          <p:cNvPicPr preferRelativeResize="0"/>
          <p:nvPr/>
        </p:nvPicPr>
        <p:blipFill rotWithShape="1">
          <a:blip r:embed="rId3">
            <a:alphaModFix amt="52999"/>
          </a:blip>
          <a:srcRect b="0" l="0" r="62945" t="0"/>
          <a:stretch/>
        </p:blipFill>
        <p:spPr>
          <a:xfrm flipH="1">
            <a:off x="6838424" y="2408653"/>
            <a:ext cx="2281771" cy="2565754"/>
          </a:xfrm>
          <a:prstGeom prst="rect">
            <a:avLst/>
          </a:prstGeom>
          <a:noFill/>
          <a:ln>
            <a:noFill/>
          </a:ln>
        </p:spPr>
      </p:pic>
      <p:sp>
        <p:nvSpPr>
          <p:cNvPr id="106" name="Google Shape;106;p27"/>
          <p:cNvSpPr txBox="1"/>
          <p:nvPr/>
        </p:nvSpPr>
        <p:spPr>
          <a:xfrm>
            <a:off x="485700" y="1602900"/>
            <a:ext cx="4673100" cy="4848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lang="en" sz="2700">
                <a:solidFill>
                  <a:schemeClr val="lt1"/>
                </a:solidFill>
                <a:latin typeface="Montserrat"/>
                <a:ea typeface="Montserrat"/>
                <a:cs typeface="Montserrat"/>
                <a:sym typeface="Montserrat"/>
              </a:rPr>
              <a:t>Youtube Statistics</a:t>
            </a:r>
            <a:endParaRPr b="0" i="0" sz="1100" u="none" cap="none" strike="noStrike">
              <a:solidFill>
                <a:schemeClr val="lt1"/>
              </a:solidFill>
              <a:latin typeface="Arial"/>
              <a:ea typeface="Arial"/>
              <a:cs typeface="Arial"/>
              <a:sym typeface="Arial"/>
            </a:endParaRPr>
          </a:p>
        </p:txBody>
      </p:sp>
      <p:sp>
        <p:nvSpPr>
          <p:cNvPr id="107" name="Google Shape;107;p27"/>
          <p:cNvSpPr txBox="1"/>
          <p:nvPr/>
        </p:nvSpPr>
        <p:spPr>
          <a:xfrm>
            <a:off x="1038450" y="2375512"/>
            <a:ext cx="2298300" cy="8082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lt1"/>
                </a:solidFill>
                <a:latin typeface="Montserrat"/>
                <a:ea typeface="Montserrat"/>
                <a:cs typeface="Montserrat"/>
                <a:sym typeface="Montserrat"/>
              </a:rPr>
              <a:t>Homework week 14</a:t>
            </a:r>
            <a:endParaRPr b="0" i="0" sz="1100" u="none" cap="none" strike="noStrike">
              <a:solidFill>
                <a:schemeClr val="lt1"/>
              </a:solidFill>
              <a:latin typeface="Arial"/>
              <a:ea typeface="Arial"/>
              <a:cs typeface="Arial"/>
              <a:sym typeface="Arial"/>
            </a:endParaRPr>
          </a:p>
        </p:txBody>
      </p:sp>
      <p:cxnSp>
        <p:nvCxnSpPr>
          <p:cNvPr id="108" name="Google Shape;108;p27"/>
          <p:cNvCxnSpPr/>
          <p:nvPr/>
        </p:nvCxnSpPr>
        <p:spPr>
          <a:xfrm>
            <a:off x="486950" y="2231900"/>
            <a:ext cx="3378300" cy="9900"/>
          </a:xfrm>
          <a:prstGeom prst="straightConnector1">
            <a:avLst/>
          </a:prstGeom>
          <a:noFill/>
          <a:ln cap="flat" cmpd="sng" w="76200">
            <a:solidFill>
              <a:schemeClr val="lt1"/>
            </a:solidFill>
            <a:prstDash val="solid"/>
            <a:miter lim="800000"/>
            <a:headEnd len="sm" w="sm" type="none"/>
            <a:tailEnd len="sm" w="sm" type="none"/>
          </a:ln>
        </p:spPr>
      </p:cxnSp>
      <p:sp>
        <p:nvSpPr>
          <p:cNvPr id="109" name="Google Shape;109;p27"/>
          <p:cNvSpPr txBox="1"/>
          <p:nvPr/>
        </p:nvSpPr>
        <p:spPr>
          <a:xfrm>
            <a:off x="379352" y="3963536"/>
            <a:ext cx="2418750" cy="207675"/>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Montserrat"/>
              <a:ea typeface="Montserrat"/>
              <a:cs typeface="Montserrat"/>
              <a:sym typeface="Montserrat"/>
            </a:endParaRPr>
          </a:p>
        </p:txBody>
      </p:sp>
      <p:pic>
        <p:nvPicPr>
          <p:cNvPr id="110" name="Google Shape;110;p27"/>
          <p:cNvPicPr preferRelativeResize="0"/>
          <p:nvPr/>
        </p:nvPicPr>
        <p:blipFill rotWithShape="1">
          <a:blip r:embed="rId4">
            <a:alphaModFix/>
          </a:blip>
          <a:srcRect b="35077" l="0" r="0" t="28826"/>
          <a:stretch/>
        </p:blipFill>
        <p:spPr>
          <a:xfrm>
            <a:off x="1482850" y="200200"/>
            <a:ext cx="1565475" cy="56505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nvSpPr>
        <p:spPr>
          <a:xfrm>
            <a:off x="781302" y="514175"/>
            <a:ext cx="6564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 Pre-Processing </a:t>
            </a:r>
            <a:r>
              <a:rPr b="1" lang="en">
                <a:solidFill>
                  <a:srgbClr val="0198A3"/>
                </a:solidFill>
                <a:latin typeface="Montserrat"/>
                <a:ea typeface="Montserrat"/>
                <a:cs typeface="Montserrat"/>
                <a:sym typeface="Montserrat"/>
              </a:rPr>
              <a:t>(Remove Irrelevant Columns)</a:t>
            </a:r>
            <a:endParaRPr b="1" i="0" u="none" cap="none" strike="noStrike">
              <a:solidFill>
                <a:srgbClr val="0198A3"/>
              </a:solidFill>
              <a:latin typeface="Montserrat"/>
              <a:ea typeface="Montserrat"/>
              <a:cs typeface="Montserrat"/>
              <a:sym typeface="Montserrat"/>
            </a:endParaRPr>
          </a:p>
        </p:txBody>
      </p:sp>
      <p:pic>
        <p:nvPicPr>
          <p:cNvPr id="177" name="Google Shape;177;p36"/>
          <p:cNvPicPr preferRelativeResize="0"/>
          <p:nvPr/>
        </p:nvPicPr>
        <p:blipFill>
          <a:blip r:embed="rId3">
            <a:alphaModFix/>
          </a:blip>
          <a:stretch>
            <a:fillRect/>
          </a:stretch>
        </p:blipFill>
        <p:spPr>
          <a:xfrm>
            <a:off x="874900" y="1159200"/>
            <a:ext cx="4108998" cy="2447124"/>
          </a:xfrm>
          <a:prstGeom prst="rect">
            <a:avLst/>
          </a:prstGeom>
          <a:noFill/>
          <a:ln>
            <a:noFill/>
          </a:ln>
          <a:effectLst>
            <a:outerShdw blurRad="57150" rotWithShape="0" algn="bl" dir="5400000" dist="19050">
              <a:srgbClr val="000000">
                <a:alpha val="50000"/>
              </a:srgbClr>
            </a:outerShdw>
          </a:effectLst>
        </p:spPr>
      </p:pic>
      <p:sp>
        <p:nvSpPr>
          <p:cNvPr id="178" name="Google Shape;178;p36"/>
          <p:cNvSpPr txBox="1"/>
          <p:nvPr/>
        </p:nvSpPr>
        <p:spPr>
          <a:xfrm>
            <a:off x="5100500" y="1159200"/>
            <a:ext cx="36039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Montserrat"/>
                <a:ea typeface="Montserrat"/>
                <a:cs typeface="Montserrat"/>
                <a:sym typeface="Montserrat"/>
              </a:rPr>
              <a:t>Pada tahap ini kami </a:t>
            </a:r>
            <a:r>
              <a:rPr b="1" lang="en" sz="1000">
                <a:latin typeface="Montserrat"/>
                <a:ea typeface="Montserrat"/>
                <a:cs typeface="Montserrat"/>
                <a:sym typeface="Montserrat"/>
              </a:rPr>
              <a:t>menghapus</a:t>
            </a:r>
            <a:r>
              <a:rPr lang="en" sz="1000">
                <a:latin typeface="Montserrat"/>
                <a:ea typeface="Montserrat"/>
                <a:cs typeface="Montserrat"/>
                <a:sym typeface="Montserrat"/>
              </a:rPr>
              <a:t> kolom </a:t>
            </a:r>
            <a:r>
              <a:rPr b="1" lang="en" sz="1000">
                <a:latin typeface="Montserrat"/>
                <a:ea typeface="Montserrat"/>
                <a:cs typeface="Montserrat"/>
                <a:sym typeface="Montserrat"/>
              </a:rPr>
              <a:t>title, channel_title, tags, </a:t>
            </a:r>
            <a:r>
              <a:rPr lang="en" sz="1000">
                <a:latin typeface="Montserrat"/>
                <a:ea typeface="Montserrat"/>
                <a:cs typeface="Montserrat"/>
                <a:sym typeface="Montserrat"/>
              </a:rPr>
              <a:t>dan</a:t>
            </a:r>
            <a:r>
              <a:rPr b="1" lang="en" sz="1000">
                <a:latin typeface="Montserrat"/>
                <a:ea typeface="Montserrat"/>
                <a:cs typeface="Montserrat"/>
                <a:sym typeface="Montserrat"/>
              </a:rPr>
              <a:t> description. </a:t>
            </a:r>
            <a:r>
              <a:rPr lang="en" sz="1000">
                <a:latin typeface="Montserrat"/>
                <a:ea typeface="Montserrat"/>
                <a:cs typeface="Montserrat"/>
                <a:sym typeface="Montserrat"/>
              </a:rPr>
              <a:t>Penghapusan tersebut dikarenakan pada kolom hanya terdapat data teks saja dan bukan termasuk bentuk kategori.</a:t>
            </a:r>
            <a:endParaRPr sz="10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7"/>
          <p:cNvSpPr txBox="1"/>
          <p:nvPr/>
        </p:nvSpPr>
        <p:spPr>
          <a:xfrm>
            <a:off x="520315" y="3577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Univariate Statistic</a:t>
            </a:r>
            <a:endParaRPr b="1" i="0" sz="2400" u="none" cap="none" strike="noStrike">
              <a:solidFill>
                <a:srgbClr val="0198A3"/>
              </a:solidFill>
              <a:latin typeface="Montserrat"/>
              <a:ea typeface="Montserrat"/>
              <a:cs typeface="Montserrat"/>
              <a:sym typeface="Montserrat"/>
            </a:endParaRPr>
          </a:p>
        </p:txBody>
      </p:sp>
      <p:sp>
        <p:nvSpPr>
          <p:cNvPr id="184" name="Google Shape;184;p37"/>
          <p:cNvSpPr txBox="1"/>
          <p:nvPr/>
        </p:nvSpPr>
        <p:spPr>
          <a:xfrm>
            <a:off x="4474425" y="248800"/>
            <a:ext cx="4508700" cy="1723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 sz="800">
                <a:solidFill>
                  <a:schemeClr val="dk1"/>
                </a:solidFill>
                <a:latin typeface="Montserrat"/>
                <a:ea typeface="Montserrat"/>
                <a:cs typeface="Montserrat"/>
                <a:sym typeface="Montserrat"/>
              </a:rPr>
              <a:t>Fitur </a:t>
            </a:r>
            <a:r>
              <a:rPr b="1" lang="en" sz="800">
                <a:solidFill>
                  <a:schemeClr val="dk1"/>
                </a:solidFill>
                <a:latin typeface="Montserrat"/>
                <a:ea typeface="Montserrat"/>
                <a:cs typeface="Montserrat"/>
                <a:sym typeface="Montserrat"/>
              </a:rPr>
              <a:t>'views', 'likes', 'dislikes', 'comment_count' </a:t>
            </a:r>
            <a:endParaRPr b="1" sz="800">
              <a:solidFill>
                <a:schemeClr val="dk1"/>
              </a:solidFill>
              <a:latin typeface="Montserrat"/>
              <a:ea typeface="Montserrat"/>
              <a:cs typeface="Montserrat"/>
              <a:sym typeface="Montserrat"/>
            </a:endParaRPr>
          </a:p>
          <a:p>
            <a:pPr indent="-279400" lvl="0" marL="457200" rtl="0" algn="just">
              <a:lnSpc>
                <a:spcPct val="115000"/>
              </a:lnSpc>
              <a:spcBef>
                <a:spcPts val="110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Grafik boxplot pada fitur 'views', 'likes', 'dislikes', 'comment_count' menunjukkan adanya banyak outlier, yang dapat memengaruhi perhitungan statistik seperti mean dan standar deviasi, serta mempengaruhi interpretasi keseluruhan data.</a:t>
            </a:r>
            <a:endParaRPr sz="800">
              <a:solidFill>
                <a:schemeClr val="dk1"/>
              </a:solidFill>
              <a:latin typeface="Montserrat"/>
              <a:ea typeface="Montserrat"/>
              <a:cs typeface="Montserrat"/>
              <a:sym typeface="Montserrat"/>
            </a:endParaRPr>
          </a:p>
          <a:p>
            <a:pPr indent="-279400" lvl="0" marL="457200" rtl="0" algn="just">
              <a:lnSpc>
                <a:spcPct val="115000"/>
              </a:lnSpc>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Grafik boxplot yang tidak menunjukkan adanya "kotak" atau sebaran data yang kompak di sekitar median dapat menjadi indikator bahwa terdapat variasi ekstrem dalam jumlah views, likes, dislikes, dan comment pada video</a:t>
            </a:r>
            <a:endParaRPr sz="800">
              <a:solidFill>
                <a:schemeClr val="dk1"/>
              </a:solidFill>
              <a:latin typeface="Montserrat"/>
              <a:ea typeface="Montserrat"/>
              <a:cs typeface="Montserrat"/>
              <a:sym typeface="Montserrat"/>
            </a:endParaRPr>
          </a:p>
          <a:p>
            <a:pPr indent="-279400" lvl="0" marL="457200" rtl="0" algn="just">
              <a:lnSpc>
                <a:spcPct val="115000"/>
              </a:lnSpc>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Sisanya memiliki outliers yang tidak begitu banyak sampai mengganggu distribusi data terpusat.</a:t>
            </a:r>
            <a:endParaRPr sz="800">
              <a:solidFill>
                <a:schemeClr val="dk1"/>
              </a:solidFill>
              <a:latin typeface="Montserrat"/>
              <a:ea typeface="Montserrat"/>
              <a:cs typeface="Montserrat"/>
              <a:sym typeface="Montserrat"/>
            </a:endParaRPr>
          </a:p>
        </p:txBody>
      </p:sp>
      <p:sp>
        <p:nvSpPr>
          <p:cNvPr id="185" name="Google Shape;185;p37"/>
          <p:cNvSpPr txBox="1"/>
          <p:nvPr/>
        </p:nvSpPr>
        <p:spPr>
          <a:xfrm>
            <a:off x="650885" y="871275"/>
            <a:ext cx="2888700" cy="284700"/>
          </a:xfrm>
          <a:prstGeom prst="rect">
            <a:avLst/>
          </a:prstGeom>
          <a:noFill/>
          <a:ln>
            <a:noFill/>
          </a:ln>
        </p:spPr>
        <p:txBody>
          <a:bodyPr anchorCtr="0" anchor="t" bIns="34275" lIns="68575" spcFirstLastPara="1" rIns="68575" wrap="square" tIns="34275">
            <a:spAutoFit/>
          </a:bodyPr>
          <a:lstStyle/>
          <a:p>
            <a:pPr indent="0" lvl="0" marL="0" marR="0" rtl="0" algn="ctr">
              <a:lnSpc>
                <a:spcPct val="103125"/>
              </a:lnSpc>
              <a:spcBef>
                <a:spcPts val="0"/>
              </a:spcBef>
              <a:spcAft>
                <a:spcPts val="0"/>
              </a:spcAft>
              <a:buNone/>
            </a:pPr>
            <a:r>
              <a:rPr b="1" lang="en">
                <a:solidFill>
                  <a:srgbClr val="0198A3"/>
                </a:solidFill>
                <a:latin typeface="Montserrat"/>
                <a:ea typeface="Montserrat"/>
                <a:cs typeface="Montserrat"/>
                <a:sym typeface="Montserrat"/>
              </a:rPr>
              <a:t>Boxplot Fitur Numeric</a:t>
            </a:r>
            <a:endParaRPr b="1" i="0" u="none" cap="none" strike="noStrike">
              <a:solidFill>
                <a:srgbClr val="0198A3"/>
              </a:solidFill>
              <a:latin typeface="Montserrat"/>
              <a:ea typeface="Montserrat"/>
              <a:cs typeface="Montserrat"/>
              <a:sym typeface="Montserrat"/>
            </a:endParaRPr>
          </a:p>
        </p:txBody>
      </p:sp>
      <p:sp>
        <p:nvSpPr>
          <p:cNvPr id="186" name="Google Shape;186;p37"/>
          <p:cNvSpPr txBox="1"/>
          <p:nvPr/>
        </p:nvSpPr>
        <p:spPr>
          <a:xfrm>
            <a:off x="4586025" y="1902013"/>
            <a:ext cx="4285500" cy="101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800">
                <a:latin typeface="Montserrat"/>
                <a:ea typeface="Montserrat"/>
                <a:cs typeface="Montserrat"/>
                <a:sym typeface="Montserrat"/>
              </a:rPr>
              <a:t>Kolom no_tags :</a:t>
            </a:r>
            <a:endParaRPr b="1" sz="800">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800">
              <a:latin typeface="Montserrat"/>
              <a:ea typeface="Montserrat"/>
              <a:cs typeface="Montserrat"/>
              <a:sym typeface="Montserrat"/>
            </a:endParaRPr>
          </a:p>
          <a:p>
            <a:pPr indent="0" lvl="0" marL="0" rtl="0" algn="just">
              <a:lnSpc>
                <a:spcPct val="115000"/>
              </a:lnSpc>
              <a:spcBef>
                <a:spcPts val="0"/>
              </a:spcBef>
              <a:spcAft>
                <a:spcPts val="0"/>
              </a:spcAft>
              <a:buNone/>
            </a:pPr>
            <a:r>
              <a:rPr lang="en" sz="800">
                <a:latin typeface="Montserrat"/>
                <a:ea typeface="Montserrat"/>
                <a:cs typeface="Montserrat"/>
                <a:sym typeface="Montserrat"/>
              </a:rPr>
              <a:t>Mayoritas video cenderung menggunakan jumlah tag yang relatif sedang hingga cukup banyak. Namun, penting untuk mencatat bahwa terdapat nilai-nilai outliers di atas nilai maksimum, yang berarti ada sejumlah video yang menggunakan jumlah tag yang jauh lebih tinggi dari rata-rata.</a:t>
            </a:r>
            <a:endParaRPr sz="800">
              <a:latin typeface="Montserrat"/>
              <a:ea typeface="Montserrat"/>
              <a:cs typeface="Montserrat"/>
              <a:sym typeface="Montserrat"/>
            </a:endParaRPr>
          </a:p>
        </p:txBody>
      </p:sp>
      <p:sp>
        <p:nvSpPr>
          <p:cNvPr id="187" name="Google Shape;187;p37"/>
          <p:cNvSpPr txBox="1"/>
          <p:nvPr/>
        </p:nvSpPr>
        <p:spPr>
          <a:xfrm>
            <a:off x="4586025" y="2812000"/>
            <a:ext cx="45087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800">
                <a:latin typeface="Montserrat"/>
                <a:ea typeface="Montserrat"/>
                <a:cs typeface="Montserrat"/>
                <a:sym typeface="Montserrat"/>
              </a:rPr>
              <a:t>Kolom desc_len :</a:t>
            </a:r>
            <a:endParaRPr b="1" sz="800">
              <a:latin typeface="Montserrat"/>
              <a:ea typeface="Montserrat"/>
              <a:cs typeface="Montserrat"/>
              <a:sym typeface="Montserrat"/>
            </a:endParaRPr>
          </a:p>
          <a:p>
            <a:pPr indent="0" lvl="0" marL="0" rtl="0" algn="just">
              <a:spcBef>
                <a:spcPts val="0"/>
              </a:spcBef>
              <a:spcAft>
                <a:spcPts val="0"/>
              </a:spcAft>
              <a:buNone/>
            </a:pPr>
            <a:r>
              <a:t/>
            </a:r>
            <a:endParaRPr b="1" sz="800">
              <a:latin typeface="Montserrat"/>
              <a:ea typeface="Montserrat"/>
              <a:cs typeface="Montserrat"/>
              <a:sym typeface="Montserrat"/>
            </a:endParaRPr>
          </a:p>
          <a:p>
            <a:pPr indent="0" lvl="0" marL="0" rtl="0" algn="just">
              <a:spcBef>
                <a:spcPts val="0"/>
              </a:spcBef>
              <a:spcAft>
                <a:spcPts val="0"/>
              </a:spcAft>
              <a:buNone/>
            </a:pPr>
            <a:r>
              <a:rPr lang="en" sz="800">
                <a:latin typeface="Montserrat"/>
                <a:ea typeface="Montserrat"/>
                <a:cs typeface="Montserrat"/>
                <a:sym typeface="Montserrat"/>
              </a:rPr>
              <a:t>Sebagian besar pembuat video cenderung memilih untuk memberikan deskripsi yang relatif seimbang dan terperinci, tetapi tidak terlalu panjang. Namun, patut dicatat bahwa ada beberapa nilai-nilai outliers yang berada di atas nilai maksimumnya, yang menunjukkan adanya sejumlah video dengan deskripsi yang sangat panjang.</a:t>
            </a:r>
            <a:endParaRPr sz="800">
              <a:latin typeface="Montserrat"/>
              <a:ea typeface="Montserrat"/>
              <a:cs typeface="Montserrat"/>
              <a:sym typeface="Montserrat"/>
            </a:endParaRPr>
          </a:p>
        </p:txBody>
      </p:sp>
      <p:pic>
        <p:nvPicPr>
          <p:cNvPr id="188" name="Google Shape;188;p37"/>
          <p:cNvPicPr preferRelativeResize="0"/>
          <p:nvPr/>
        </p:nvPicPr>
        <p:blipFill>
          <a:blip r:embed="rId3">
            <a:alphaModFix/>
          </a:blip>
          <a:stretch>
            <a:fillRect/>
          </a:stretch>
        </p:blipFill>
        <p:spPr>
          <a:xfrm>
            <a:off x="650875" y="1230875"/>
            <a:ext cx="3823550" cy="2964114"/>
          </a:xfrm>
          <a:prstGeom prst="rect">
            <a:avLst/>
          </a:prstGeom>
          <a:noFill/>
          <a:ln>
            <a:noFill/>
          </a:ln>
          <a:effectLst>
            <a:outerShdw blurRad="57150" rotWithShape="0" algn="bl" dir="5400000" dist="19050">
              <a:srgbClr val="000000">
                <a:alpha val="50000"/>
              </a:srgbClr>
            </a:outerShdw>
          </a:effectLst>
        </p:spPr>
      </p:pic>
      <p:sp>
        <p:nvSpPr>
          <p:cNvPr id="189" name="Google Shape;189;p37"/>
          <p:cNvSpPr txBox="1"/>
          <p:nvPr/>
        </p:nvSpPr>
        <p:spPr>
          <a:xfrm>
            <a:off x="4600429" y="3752875"/>
            <a:ext cx="4508700" cy="115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800">
                <a:latin typeface="Montserrat"/>
                <a:ea typeface="Montserrat"/>
                <a:cs typeface="Montserrat"/>
                <a:sym typeface="Montserrat"/>
              </a:rPr>
              <a:t>Kolom len_title :</a:t>
            </a:r>
            <a:endParaRPr b="1" sz="800">
              <a:latin typeface="Montserrat"/>
              <a:ea typeface="Montserrat"/>
              <a:cs typeface="Montserrat"/>
              <a:sym typeface="Montserrat"/>
            </a:endParaRPr>
          </a:p>
          <a:p>
            <a:pPr indent="0" lvl="0" marL="0" rtl="0" algn="just">
              <a:lnSpc>
                <a:spcPct val="115000"/>
              </a:lnSpc>
              <a:spcBef>
                <a:spcPts val="0"/>
              </a:spcBef>
              <a:spcAft>
                <a:spcPts val="0"/>
              </a:spcAft>
              <a:buNone/>
            </a:pPr>
            <a:r>
              <a:t/>
            </a:r>
            <a:endParaRPr sz="800">
              <a:latin typeface="Montserrat"/>
              <a:ea typeface="Montserrat"/>
              <a:cs typeface="Montserrat"/>
              <a:sym typeface="Montserrat"/>
            </a:endParaRPr>
          </a:p>
          <a:p>
            <a:pPr indent="0" lvl="0" marL="0" rtl="0" algn="just">
              <a:lnSpc>
                <a:spcPct val="115000"/>
              </a:lnSpc>
              <a:spcBef>
                <a:spcPts val="0"/>
              </a:spcBef>
              <a:spcAft>
                <a:spcPts val="0"/>
              </a:spcAft>
              <a:buNone/>
            </a:pPr>
            <a:r>
              <a:rPr lang="en" sz="800">
                <a:latin typeface="Montserrat"/>
                <a:ea typeface="Montserrat"/>
                <a:cs typeface="Montserrat"/>
                <a:sym typeface="Montserrat"/>
              </a:rPr>
              <a:t>Sebagian besar judul video memiliki panjang kata yang relatif serupa dalam rentang ini. Nilai maksimum pada 100 kata menunjukkan adanya batasan dalam panjang judul video, mungkin sebagai hasil dari aturan platform atau preferensi konten. Tidak adanya outlier dalam distribusi juga menunjukkan bahwa sebagian besar judul video cenderung memiliki panjang kata yang masuk akal dan tidak ekstrem.</a:t>
            </a:r>
            <a:endParaRPr sz="8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8"/>
          <p:cNvPicPr preferRelativeResize="0"/>
          <p:nvPr/>
        </p:nvPicPr>
        <p:blipFill>
          <a:blip r:embed="rId3">
            <a:alphaModFix/>
          </a:blip>
          <a:stretch>
            <a:fillRect/>
          </a:stretch>
        </p:blipFill>
        <p:spPr>
          <a:xfrm>
            <a:off x="628900" y="1356476"/>
            <a:ext cx="4523323" cy="2430551"/>
          </a:xfrm>
          <a:prstGeom prst="rect">
            <a:avLst/>
          </a:prstGeom>
          <a:noFill/>
          <a:ln>
            <a:noFill/>
          </a:ln>
        </p:spPr>
      </p:pic>
      <p:sp>
        <p:nvSpPr>
          <p:cNvPr id="195" name="Google Shape;195;p38"/>
          <p:cNvSpPr txBox="1"/>
          <p:nvPr/>
        </p:nvSpPr>
        <p:spPr>
          <a:xfrm>
            <a:off x="520315" y="3577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Univariate Statistic</a:t>
            </a:r>
            <a:endParaRPr b="1" i="0" sz="2400" u="none" cap="none" strike="noStrike">
              <a:solidFill>
                <a:srgbClr val="0198A3"/>
              </a:solidFill>
              <a:latin typeface="Montserrat"/>
              <a:ea typeface="Montserrat"/>
              <a:cs typeface="Montserrat"/>
              <a:sym typeface="Montserrat"/>
            </a:endParaRPr>
          </a:p>
        </p:txBody>
      </p:sp>
      <p:sp>
        <p:nvSpPr>
          <p:cNvPr id="196" name="Google Shape;196;p38"/>
          <p:cNvSpPr txBox="1"/>
          <p:nvPr/>
        </p:nvSpPr>
        <p:spPr>
          <a:xfrm>
            <a:off x="5490400" y="1251900"/>
            <a:ext cx="3240300" cy="2816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lang="en" sz="1000">
                <a:solidFill>
                  <a:schemeClr val="dk1"/>
                </a:solidFill>
                <a:latin typeface="Montserrat"/>
                <a:ea typeface="Montserrat"/>
                <a:cs typeface="Montserrat"/>
                <a:sym typeface="Montserrat"/>
              </a:rPr>
              <a:t>Kami lalu membuat visualisasi menggunakan </a:t>
            </a:r>
            <a:r>
              <a:rPr b="1" lang="en" sz="1000">
                <a:solidFill>
                  <a:schemeClr val="dk1"/>
                </a:solidFill>
                <a:latin typeface="Montserrat"/>
                <a:ea typeface="Montserrat"/>
                <a:cs typeface="Montserrat"/>
                <a:sym typeface="Montserrat"/>
              </a:rPr>
              <a:t>barplot untuk fitur numeric (yang sebelumnya bertipe boolean), </a:t>
            </a:r>
            <a:r>
              <a:rPr lang="en" sz="1000">
                <a:solidFill>
                  <a:schemeClr val="dk1"/>
                </a:solidFill>
                <a:latin typeface="Montserrat"/>
                <a:ea typeface="Montserrat"/>
                <a:cs typeface="Montserrat"/>
                <a:sym typeface="Montserrat"/>
              </a:rPr>
              <a:t>dengan hasil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b="1" lang="en" sz="1000">
                <a:solidFill>
                  <a:schemeClr val="dk1"/>
                </a:solidFill>
                <a:latin typeface="Montserrat"/>
                <a:ea typeface="Montserrat"/>
                <a:cs typeface="Montserrat"/>
                <a:sym typeface="Montserrat"/>
              </a:rPr>
              <a:t>Mayoritas video memungkinkan interaksi melalui komentar, dan like &amp; dislike, </a:t>
            </a:r>
            <a:r>
              <a:rPr lang="en" sz="1000">
                <a:solidFill>
                  <a:schemeClr val="dk1"/>
                </a:solidFill>
                <a:latin typeface="Montserrat"/>
                <a:ea typeface="Montserrat"/>
                <a:cs typeface="Montserrat"/>
                <a:sym typeface="Montserrat"/>
              </a:rPr>
              <a:t>sementara sebagian kecil video memiliki fitur komentar yang dinonaktifkan.</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b="1" lang="en" sz="1000">
                <a:solidFill>
                  <a:schemeClr val="dk1"/>
                </a:solidFill>
                <a:latin typeface="Montserrat"/>
                <a:ea typeface="Montserrat"/>
                <a:cs typeface="Montserrat"/>
                <a:sym typeface="Montserrat"/>
              </a:rPr>
              <a:t>Sebagian besar video tetap aktif dan dapat diakses,</a:t>
            </a:r>
            <a:r>
              <a:rPr lang="en" sz="1000">
                <a:solidFill>
                  <a:schemeClr val="dk1"/>
                </a:solidFill>
                <a:latin typeface="Montserrat"/>
                <a:ea typeface="Montserrat"/>
                <a:cs typeface="Montserrat"/>
                <a:sym typeface="Montserrat"/>
              </a:rPr>
              <a:t> sedangkan sejumlah sangat kecil video mengalami kendala seperti error teknis atau penghapusan dari platform.</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Hampir semua kolom di atas mengalami </a:t>
            </a:r>
            <a:r>
              <a:rPr b="1" lang="en" sz="1000">
                <a:solidFill>
                  <a:schemeClr val="dk1"/>
                </a:solidFill>
                <a:latin typeface="Montserrat"/>
                <a:ea typeface="Montserrat"/>
                <a:cs typeface="Montserrat"/>
                <a:sym typeface="Montserrat"/>
              </a:rPr>
              <a:t>data yang imbalance</a:t>
            </a:r>
            <a:endParaRPr b="1" sz="1000">
              <a:solidFill>
                <a:schemeClr val="dk1"/>
              </a:solidFill>
              <a:latin typeface="Montserrat"/>
              <a:ea typeface="Montserrat"/>
              <a:cs typeface="Montserrat"/>
              <a:sym typeface="Montserrat"/>
            </a:endParaRPr>
          </a:p>
        </p:txBody>
      </p:sp>
      <p:sp>
        <p:nvSpPr>
          <p:cNvPr id="197" name="Google Shape;197;p38"/>
          <p:cNvSpPr txBox="1"/>
          <p:nvPr/>
        </p:nvSpPr>
        <p:spPr>
          <a:xfrm>
            <a:off x="842871" y="796375"/>
            <a:ext cx="2365200" cy="315600"/>
          </a:xfrm>
          <a:prstGeom prst="rect">
            <a:avLst/>
          </a:prstGeom>
          <a:noFill/>
          <a:ln>
            <a:noFill/>
          </a:ln>
        </p:spPr>
        <p:txBody>
          <a:bodyPr anchorCtr="0" anchor="t" bIns="34275" lIns="68575" spcFirstLastPara="1" rIns="68575" wrap="square" tIns="34275">
            <a:spAutoFit/>
          </a:bodyPr>
          <a:lstStyle/>
          <a:p>
            <a:pPr indent="0" lvl="0" marL="0" marR="0" rtl="0" algn="ctr">
              <a:lnSpc>
                <a:spcPct val="103125"/>
              </a:lnSpc>
              <a:spcBef>
                <a:spcPts val="0"/>
              </a:spcBef>
              <a:spcAft>
                <a:spcPts val="0"/>
              </a:spcAft>
              <a:buNone/>
            </a:pPr>
            <a:r>
              <a:rPr b="1" lang="en" sz="1600">
                <a:solidFill>
                  <a:srgbClr val="0198A3"/>
                </a:solidFill>
                <a:latin typeface="Montserrat"/>
                <a:ea typeface="Montserrat"/>
                <a:cs typeface="Montserrat"/>
                <a:sym typeface="Montserrat"/>
              </a:rPr>
              <a:t>Barplot (tambahan) </a:t>
            </a:r>
            <a:endParaRPr b="1" i="0" sz="16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nvSpPr>
        <p:spPr>
          <a:xfrm>
            <a:off x="520315" y="3577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Univariate Statistic</a:t>
            </a:r>
            <a:endParaRPr b="1" i="0" sz="2400" u="none" cap="none" strike="noStrike">
              <a:solidFill>
                <a:srgbClr val="0198A3"/>
              </a:solidFill>
              <a:latin typeface="Montserrat"/>
              <a:ea typeface="Montserrat"/>
              <a:cs typeface="Montserrat"/>
              <a:sym typeface="Montserrat"/>
            </a:endParaRPr>
          </a:p>
        </p:txBody>
      </p:sp>
      <p:sp>
        <p:nvSpPr>
          <p:cNvPr id="203" name="Google Shape;203;p39"/>
          <p:cNvSpPr txBox="1"/>
          <p:nvPr/>
        </p:nvSpPr>
        <p:spPr>
          <a:xfrm>
            <a:off x="561647" y="872575"/>
            <a:ext cx="49548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1500">
                <a:solidFill>
                  <a:srgbClr val="0198A3"/>
                </a:solidFill>
                <a:latin typeface="Montserrat"/>
                <a:ea typeface="Montserrat"/>
                <a:cs typeface="Montserrat"/>
                <a:sym typeface="Montserrat"/>
              </a:rPr>
              <a:t>Histogram Plot (Numerical) (1)</a:t>
            </a:r>
            <a:endParaRPr b="1" i="0" sz="1500" u="none" cap="none" strike="noStrike">
              <a:solidFill>
                <a:srgbClr val="0198A3"/>
              </a:solidFill>
              <a:latin typeface="Montserrat"/>
              <a:ea typeface="Montserrat"/>
              <a:cs typeface="Montserrat"/>
              <a:sym typeface="Montserrat"/>
            </a:endParaRPr>
          </a:p>
        </p:txBody>
      </p:sp>
      <p:sp>
        <p:nvSpPr>
          <p:cNvPr id="204" name="Google Shape;204;p39"/>
          <p:cNvSpPr txBox="1"/>
          <p:nvPr/>
        </p:nvSpPr>
        <p:spPr>
          <a:xfrm>
            <a:off x="579300" y="3705075"/>
            <a:ext cx="79854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Montserrat"/>
                <a:ea typeface="Montserrat"/>
                <a:cs typeface="Montserrat"/>
                <a:sym typeface="Montserrat"/>
              </a:rPr>
              <a:t>Grafik pada fitur 'category_id', 'views', 'likes', 'dislikes', ' dan 'comment_count' </a:t>
            </a:r>
            <a:r>
              <a:rPr b="1" lang="en" sz="1100">
                <a:latin typeface="Montserrat"/>
                <a:ea typeface="Montserrat"/>
                <a:cs typeface="Montserrat"/>
                <a:sym typeface="Montserrat"/>
              </a:rPr>
              <a:t>tidak menunjukkan distribusi frekuensinya dengan jelas karena sebaran datanya terlalu besar.</a:t>
            </a:r>
            <a:r>
              <a:rPr lang="en" sz="1100">
                <a:latin typeface="Montserrat"/>
                <a:ea typeface="Montserrat"/>
                <a:cs typeface="Montserrat"/>
                <a:sym typeface="Montserrat"/>
              </a:rPr>
              <a:t> Hal tersebut umumnya merujuk pada situasi di mana data </a:t>
            </a:r>
            <a:r>
              <a:rPr b="1" lang="en" sz="1100">
                <a:latin typeface="Montserrat"/>
                <a:ea typeface="Montserrat"/>
                <a:cs typeface="Montserrat"/>
                <a:sym typeface="Montserrat"/>
              </a:rPr>
              <a:t>memiliki variasi atau rentang nilai yang sangat luas,</a:t>
            </a:r>
            <a:r>
              <a:rPr lang="en" sz="1100">
                <a:latin typeface="Montserrat"/>
                <a:ea typeface="Montserrat"/>
                <a:cs typeface="Montserrat"/>
                <a:sym typeface="Montserrat"/>
              </a:rPr>
              <a:t> </a:t>
            </a:r>
            <a:r>
              <a:rPr b="1" lang="en" sz="1100">
                <a:latin typeface="Montserrat"/>
                <a:ea typeface="Montserrat"/>
                <a:cs typeface="Montserrat"/>
                <a:sym typeface="Montserrat"/>
              </a:rPr>
              <a:t>yang dapat "memicu" bagian-bagian dari grafik sehingga tidak banyak detail dapat dilihat.</a:t>
            </a:r>
            <a:endParaRPr b="1" sz="1100">
              <a:latin typeface="Montserrat"/>
              <a:ea typeface="Montserrat"/>
              <a:cs typeface="Montserrat"/>
              <a:sym typeface="Montserrat"/>
            </a:endParaRPr>
          </a:p>
        </p:txBody>
      </p:sp>
      <p:grpSp>
        <p:nvGrpSpPr>
          <p:cNvPr id="205" name="Google Shape;205;p39"/>
          <p:cNvGrpSpPr/>
          <p:nvPr/>
        </p:nvGrpSpPr>
        <p:grpSpPr>
          <a:xfrm>
            <a:off x="1954336" y="1248775"/>
            <a:ext cx="5235319" cy="2276464"/>
            <a:chOff x="834449" y="1248775"/>
            <a:chExt cx="5235319" cy="2276464"/>
          </a:xfrm>
        </p:grpSpPr>
        <p:grpSp>
          <p:nvGrpSpPr>
            <p:cNvPr id="206" name="Google Shape;206;p39"/>
            <p:cNvGrpSpPr/>
            <p:nvPr/>
          </p:nvGrpSpPr>
          <p:grpSpPr>
            <a:xfrm>
              <a:off x="834449" y="2381700"/>
              <a:ext cx="5235319" cy="1143539"/>
              <a:chOff x="3809674" y="1258375"/>
              <a:chExt cx="5235319" cy="1143539"/>
            </a:xfrm>
          </p:grpSpPr>
          <p:pic>
            <p:nvPicPr>
              <p:cNvPr id="207" name="Google Shape;207;p39"/>
              <p:cNvPicPr preferRelativeResize="0"/>
              <p:nvPr/>
            </p:nvPicPr>
            <p:blipFill rotWithShape="1">
              <a:blip r:embed="rId3">
                <a:alphaModFix/>
              </a:blip>
              <a:srcRect b="0" l="50159" r="0" t="0"/>
              <a:stretch/>
            </p:blipFill>
            <p:spPr>
              <a:xfrm>
                <a:off x="3809674" y="1258375"/>
                <a:ext cx="3482600" cy="1132925"/>
              </a:xfrm>
              <a:prstGeom prst="rect">
                <a:avLst/>
              </a:prstGeom>
              <a:noFill/>
              <a:ln>
                <a:noFill/>
              </a:ln>
            </p:spPr>
          </p:pic>
          <p:pic>
            <p:nvPicPr>
              <p:cNvPr id="208" name="Google Shape;208;p39"/>
              <p:cNvPicPr preferRelativeResize="0"/>
              <p:nvPr/>
            </p:nvPicPr>
            <p:blipFill>
              <a:blip r:embed="rId4">
                <a:alphaModFix/>
              </a:blip>
              <a:stretch>
                <a:fillRect/>
              </a:stretch>
            </p:blipFill>
            <p:spPr>
              <a:xfrm>
                <a:off x="7292275" y="1268989"/>
                <a:ext cx="1752717" cy="1132925"/>
              </a:xfrm>
              <a:prstGeom prst="rect">
                <a:avLst/>
              </a:prstGeom>
              <a:noFill/>
              <a:ln>
                <a:noFill/>
              </a:ln>
            </p:spPr>
          </p:pic>
        </p:grpSp>
        <p:pic>
          <p:nvPicPr>
            <p:cNvPr id="209" name="Google Shape;209;p39"/>
            <p:cNvPicPr preferRelativeResize="0"/>
            <p:nvPr/>
          </p:nvPicPr>
          <p:blipFill rotWithShape="1">
            <a:blip r:embed="rId3">
              <a:alphaModFix/>
            </a:blip>
            <a:srcRect b="0" l="0" r="49341" t="0"/>
            <a:stretch/>
          </p:blipFill>
          <p:spPr>
            <a:xfrm>
              <a:off x="1682225" y="1248775"/>
              <a:ext cx="3539752" cy="11329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520315" y="3577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Univariate Statistic</a:t>
            </a:r>
            <a:endParaRPr b="1" i="0" sz="2400" u="none" cap="none" strike="noStrike">
              <a:solidFill>
                <a:srgbClr val="0198A3"/>
              </a:solidFill>
              <a:latin typeface="Montserrat"/>
              <a:ea typeface="Montserrat"/>
              <a:cs typeface="Montserrat"/>
              <a:sym typeface="Montserrat"/>
            </a:endParaRPr>
          </a:p>
        </p:txBody>
      </p:sp>
      <p:sp>
        <p:nvSpPr>
          <p:cNvPr id="215" name="Google Shape;215;p40"/>
          <p:cNvSpPr txBox="1"/>
          <p:nvPr/>
        </p:nvSpPr>
        <p:spPr>
          <a:xfrm>
            <a:off x="561647" y="872575"/>
            <a:ext cx="49548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1500">
                <a:solidFill>
                  <a:srgbClr val="0198A3"/>
                </a:solidFill>
                <a:latin typeface="Montserrat"/>
                <a:ea typeface="Montserrat"/>
                <a:cs typeface="Montserrat"/>
                <a:sym typeface="Montserrat"/>
              </a:rPr>
              <a:t>Histogram Plot (Numerical) (2)</a:t>
            </a:r>
            <a:endParaRPr b="1" i="0" sz="1500" u="none" cap="none" strike="noStrike">
              <a:solidFill>
                <a:srgbClr val="0198A3"/>
              </a:solidFill>
              <a:latin typeface="Montserrat"/>
              <a:ea typeface="Montserrat"/>
              <a:cs typeface="Montserrat"/>
              <a:sym typeface="Montserrat"/>
            </a:endParaRPr>
          </a:p>
        </p:txBody>
      </p:sp>
      <p:pic>
        <p:nvPicPr>
          <p:cNvPr id="216" name="Google Shape;216;p40"/>
          <p:cNvPicPr preferRelativeResize="0"/>
          <p:nvPr/>
        </p:nvPicPr>
        <p:blipFill rotWithShape="1">
          <a:blip r:embed="rId3">
            <a:alphaModFix/>
          </a:blip>
          <a:srcRect b="0" l="33343" r="33313" t="0"/>
          <a:stretch/>
        </p:blipFill>
        <p:spPr>
          <a:xfrm>
            <a:off x="3691901" y="1292854"/>
            <a:ext cx="2064999" cy="1628634"/>
          </a:xfrm>
          <a:prstGeom prst="rect">
            <a:avLst/>
          </a:prstGeom>
          <a:noFill/>
          <a:ln cap="flat" cmpd="sng" w="19050">
            <a:solidFill>
              <a:schemeClr val="dk1"/>
            </a:solidFill>
            <a:prstDash val="solid"/>
            <a:round/>
            <a:headEnd len="sm" w="sm" type="none"/>
            <a:tailEnd len="sm" w="sm" type="none"/>
          </a:ln>
        </p:spPr>
      </p:pic>
      <p:sp>
        <p:nvSpPr>
          <p:cNvPr id="217" name="Google Shape;217;p40"/>
          <p:cNvSpPr txBox="1"/>
          <p:nvPr/>
        </p:nvSpPr>
        <p:spPr>
          <a:xfrm>
            <a:off x="803000" y="3041725"/>
            <a:ext cx="2649300" cy="143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latin typeface="Montserrat"/>
                <a:ea typeface="Montserrat"/>
                <a:cs typeface="Montserrat"/>
                <a:sym typeface="Montserrat"/>
              </a:rPr>
              <a:t>Fitur ‘No_tags’ :</a:t>
            </a:r>
            <a:endParaRPr b="1" sz="900">
              <a:latin typeface="Montserrat"/>
              <a:ea typeface="Montserrat"/>
              <a:cs typeface="Montserrat"/>
              <a:sym typeface="Montserrat"/>
            </a:endParaRPr>
          </a:p>
          <a:p>
            <a:pPr indent="0" lvl="0" marL="0" rtl="0" algn="just">
              <a:spcBef>
                <a:spcPts val="0"/>
              </a:spcBef>
              <a:spcAft>
                <a:spcPts val="0"/>
              </a:spcAft>
              <a:buNone/>
            </a:pPr>
            <a:r>
              <a:t/>
            </a:r>
            <a:endParaRPr sz="900">
              <a:latin typeface="Montserrat"/>
              <a:ea typeface="Montserrat"/>
              <a:cs typeface="Montserrat"/>
              <a:sym typeface="Montserrat"/>
            </a:endParaRPr>
          </a:p>
          <a:p>
            <a:pPr indent="0" lvl="0" marL="0" rtl="0" algn="just">
              <a:spcBef>
                <a:spcPts val="0"/>
              </a:spcBef>
              <a:spcAft>
                <a:spcPts val="0"/>
              </a:spcAft>
              <a:buNone/>
            </a:pPr>
            <a:r>
              <a:rPr lang="en" sz="900">
                <a:latin typeface="Montserrat"/>
                <a:ea typeface="Montserrat"/>
                <a:cs typeface="Montserrat"/>
                <a:sym typeface="Montserrat"/>
              </a:rPr>
              <a:t>Distribusi dari data ini menunjukkan kecenderungan untuk mengikuti distribusi normal, tetapi dengan sedikit pergeseran ke kanan (positively skewed). Pengolahan awal seperti normalisasi mungkin perlu diperlukan, supaya sebaran data bisa menjadi normal.</a:t>
            </a:r>
            <a:endParaRPr sz="900">
              <a:latin typeface="Montserrat"/>
              <a:ea typeface="Montserrat"/>
              <a:cs typeface="Montserrat"/>
              <a:sym typeface="Montserrat"/>
            </a:endParaRPr>
          </a:p>
        </p:txBody>
      </p:sp>
      <p:pic>
        <p:nvPicPr>
          <p:cNvPr id="218" name="Google Shape;218;p40"/>
          <p:cNvPicPr preferRelativeResize="0"/>
          <p:nvPr/>
        </p:nvPicPr>
        <p:blipFill rotWithShape="1">
          <a:blip r:embed="rId3">
            <a:alphaModFix/>
          </a:blip>
          <a:srcRect b="0" l="0" r="66656" t="0"/>
          <a:stretch/>
        </p:blipFill>
        <p:spPr>
          <a:xfrm>
            <a:off x="1095150" y="1292841"/>
            <a:ext cx="2064990" cy="1628625"/>
          </a:xfrm>
          <a:prstGeom prst="rect">
            <a:avLst/>
          </a:prstGeom>
          <a:noFill/>
          <a:ln cap="flat" cmpd="sng" w="19050">
            <a:solidFill>
              <a:schemeClr val="dk1"/>
            </a:solidFill>
            <a:prstDash val="solid"/>
            <a:round/>
            <a:headEnd len="sm" w="sm" type="none"/>
            <a:tailEnd len="sm" w="sm" type="none"/>
          </a:ln>
        </p:spPr>
      </p:pic>
      <p:pic>
        <p:nvPicPr>
          <p:cNvPr id="219" name="Google Shape;219;p40"/>
          <p:cNvPicPr preferRelativeResize="0"/>
          <p:nvPr/>
        </p:nvPicPr>
        <p:blipFill rotWithShape="1">
          <a:blip r:embed="rId3">
            <a:alphaModFix/>
          </a:blip>
          <a:srcRect b="0" l="66656" r="0" t="0"/>
          <a:stretch/>
        </p:blipFill>
        <p:spPr>
          <a:xfrm>
            <a:off x="6288653" y="1292825"/>
            <a:ext cx="2064999" cy="1628666"/>
          </a:xfrm>
          <a:prstGeom prst="rect">
            <a:avLst/>
          </a:prstGeom>
          <a:noFill/>
          <a:ln cap="flat" cmpd="sng" w="19050">
            <a:solidFill>
              <a:schemeClr val="dk1"/>
            </a:solidFill>
            <a:prstDash val="solid"/>
            <a:round/>
            <a:headEnd len="sm" w="sm" type="none"/>
            <a:tailEnd len="sm" w="sm" type="none"/>
          </a:ln>
        </p:spPr>
      </p:pic>
      <p:sp>
        <p:nvSpPr>
          <p:cNvPr id="220" name="Google Shape;220;p40"/>
          <p:cNvSpPr txBox="1"/>
          <p:nvPr/>
        </p:nvSpPr>
        <p:spPr>
          <a:xfrm>
            <a:off x="3493325" y="3103550"/>
            <a:ext cx="25413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latin typeface="Montserrat"/>
                <a:ea typeface="Montserrat"/>
                <a:cs typeface="Montserrat"/>
                <a:sym typeface="Montserrat"/>
              </a:rPr>
              <a:t>Fitur ‘desc_len’ :</a:t>
            </a:r>
            <a:endParaRPr b="1" sz="900">
              <a:latin typeface="Montserrat"/>
              <a:ea typeface="Montserrat"/>
              <a:cs typeface="Montserrat"/>
              <a:sym typeface="Montserrat"/>
            </a:endParaRPr>
          </a:p>
          <a:p>
            <a:pPr indent="0" lvl="0" marL="0" rtl="0" algn="just">
              <a:spcBef>
                <a:spcPts val="0"/>
              </a:spcBef>
              <a:spcAft>
                <a:spcPts val="0"/>
              </a:spcAft>
              <a:buNone/>
            </a:pPr>
            <a:r>
              <a:t/>
            </a:r>
            <a:endParaRPr b="1" sz="900">
              <a:latin typeface="Montserrat"/>
              <a:ea typeface="Montserrat"/>
              <a:cs typeface="Montserrat"/>
              <a:sym typeface="Montserrat"/>
            </a:endParaRPr>
          </a:p>
          <a:p>
            <a:pPr indent="0" lvl="0" marL="0" rtl="0" algn="just">
              <a:spcBef>
                <a:spcPts val="0"/>
              </a:spcBef>
              <a:spcAft>
                <a:spcPts val="0"/>
              </a:spcAft>
              <a:buNone/>
            </a:pPr>
            <a:r>
              <a:rPr lang="en" sz="900">
                <a:latin typeface="Montserrat"/>
                <a:ea typeface="Montserrat"/>
                <a:cs typeface="Montserrat"/>
                <a:sym typeface="Montserrat"/>
              </a:rPr>
              <a:t>Grafik distribusi menunjukkan adanya ekor yang panjang ke kanan, dimulai dari angka 2000 kata ke atas. Pre-processing mungkin termasuk mengatasi nilai-nilai ekstrem atau outlier yang terdapat pada ekor distribusi, serta penerapan teknik transformasi atau rekategorisasi. </a:t>
            </a:r>
            <a:endParaRPr sz="900">
              <a:latin typeface="Montserrat"/>
              <a:ea typeface="Montserrat"/>
              <a:cs typeface="Montserrat"/>
              <a:sym typeface="Montserrat"/>
            </a:endParaRPr>
          </a:p>
        </p:txBody>
      </p:sp>
      <p:sp>
        <p:nvSpPr>
          <p:cNvPr id="221" name="Google Shape;221;p40"/>
          <p:cNvSpPr txBox="1"/>
          <p:nvPr/>
        </p:nvSpPr>
        <p:spPr>
          <a:xfrm>
            <a:off x="6154750" y="3103550"/>
            <a:ext cx="2757000" cy="1431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900">
                <a:latin typeface="Montserrat"/>
                <a:ea typeface="Montserrat"/>
                <a:cs typeface="Montserrat"/>
                <a:sym typeface="Montserrat"/>
              </a:rPr>
              <a:t>Fitur ‘len_title” :</a:t>
            </a:r>
            <a:endParaRPr b="1" sz="900">
              <a:latin typeface="Montserrat"/>
              <a:ea typeface="Montserrat"/>
              <a:cs typeface="Montserrat"/>
              <a:sym typeface="Montserrat"/>
            </a:endParaRPr>
          </a:p>
          <a:p>
            <a:pPr indent="0" lvl="0" marL="0" rtl="0" algn="just">
              <a:spcBef>
                <a:spcPts val="0"/>
              </a:spcBef>
              <a:spcAft>
                <a:spcPts val="0"/>
              </a:spcAft>
              <a:buNone/>
            </a:pPr>
            <a:r>
              <a:t/>
            </a:r>
            <a:endParaRPr sz="900">
              <a:latin typeface="Montserrat"/>
              <a:ea typeface="Montserrat"/>
              <a:cs typeface="Montserrat"/>
              <a:sym typeface="Montserrat"/>
            </a:endParaRPr>
          </a:p>
          <a:p>
            <a:pPr indent="0" lvl="0" marL="0" rtl="0" algn="just">
              <a:spcBef>
                <a:spcPts val="0"/>
              </a:spcBef>
              <a:spcAft>
                <a:spcPts val="0"/>
              </a:spcAft>
              <a:buNone/>
            </a:pPr>
            <a:r>
              <a:rPr lang="en" sz="900">
                <a:latin typeface="Montserrat"/>
                <a:ea typeface="Montserrat"/>
                <a:cs typeface="Montserrat"/>
                <a:sym typeface="Montserrat"/>
              </a:rPr>
              <a:t>Grafik distribusi pada fitur len_title menunjukkan kecenderungan condong ke arah kiri. Namun, menariknya, ekor distribusi mulai terbatas pada rentang 0 hingga sekitar 100 kata. Hal ini bisa menunjukkan adanya pembatasan panjang kata dalam judul video.</a:t>
            </a:r>
            <a:endParaRPr sz="9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nvSpPr>
        <p:spPr>
          <a:xfrm>
            <a:off x="781305" y="514175"/>
            <a:ext cx="82239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Multivariate Analysis </a:t>
            </a:r>
            <a:r>
              <a:rPr b="1" lang="en">
                <a:solidFill>
                  <a:srgbClr val="0198A3"/>
                </a:solidFill>
                <a:latin typeface="Montserrat"/>
                <a:ea typeface="Montserrat"/>
                <a:cs typeface="Montserrat"/>
                <a:sym typeface="Montserrat"/>
              </a:rPr>
              <a:t>(</a:t>
            </a:r>
            <a:r>
              <a:rPr b="1" lang="en">
                <a:solidFill>
                  <a:srgbClr val="0198A3"/>
                </a:solidFill>
                <a:latin typeface="Montserrat"/>
                <a:ea typeface="Montserrat"/>
                <a:cs typeface="Montserrat"/>
                <a:sym typeface="Montserrat"/>
              </a:rPr>
              <a:t>heatmap</a:t>
            </a:r>
            <a:r>
              <a:rPr b="1" lang="en">
                <a:solidFill>
                  <a:srgbClr val="0198A3"/>
                </a:solidFill>
                <a:latin typeface="Montserrat"/>
                <a:ea typeface="Montserrat"/>
                <a:cs typeface="Montserrat"/>
                <a:sym typeface="Montserrat"/>
              </a:rPr>
              <a:t>-numerical column)</a:t>
            </a:r>
            <a:endParaRPr b="1" u="none" cap="none" strike="noStrike">
              <a:solidFill>
                <a:srgbClr val="0198A3"/>
              </a:solidFill>
              <a:latin typeface="Montserrat"/>
              <a:ea typeface="Montserrat"/>
              <a:cs typeface="Montserrat"/>
              <a:sym typeface="Montserrat"/>
            </a:endParaRPr>
          </a:p>
        </p:txBody>
      </p:sp>
      <p:pic>
        <p:nvPicPr>
          <p:cNvPr id="227" name="Google Shape;227;p41"/>
          <p:cNvPicPr preferRelativeResize="0"/>
          <p:nvPr/>
        </p:nvPicPr>
        <p:blipFill>
          <a:blip r:embed="rId3">
            <a:alphaModFix/>
          </a:blip>
          <a:stretch>
            <a:fillRect/>
          </a:stretch>
        </p:blipFill>
        <p:spPr>
          <a:xfrm>
            <a:off x="505050" y="1005025"/>
            <a:ext cx="4122373" cy="2690049"/>
          </a:xfrm>
          <a:prstGeom prst="rect">
            <a:avLst/>
          </a:prstGeom>
          <a:noFill/>
          <a:ln>
            <a:noFill/>
          </a:ln>
          <a:effectLst>
            <a:outerShdw blurRad="57150" rotWithShape="0" algn="bl" dir="5400000" dist="19050">
              <a:srgbClr val="000000">
                <a:alpha val="50000"/>
              </a:srgbClr>
            </a:outerShdw>
          </a:effectLst>
        </p:spPr>
      </p:pic>
      <p:sp>
        <p:nvSpPr>
          <p:cNvPr id="228" name="Google Shape;228;p41"/>
          <p:cNvSpPr txBox="1"/>
          <p:nvPr/>
        </p:nvSpPr>
        <p:spPr>
          <a:xfrm>
            <a:off x="4782250" y="910425"/>
            <a:ext cx="4223100" cy="372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t>Berdasarkan korelasi heatmap, kebanyakan korelasi dari fitur tersebut adalah lemah atau sangat lemah (korelasi negatif), yaitu </a:t>
            </a:r>
            <a:r>
              <a:rPr b="1" lang="en" sz="1000"/>
              <a:t>fitur no_tags, desc_len, dan len_title. </a:t>
            </a:r>
            <a:r>
              <a:rPr lang="en" sz="1000"/>
              <a:t>Sedangkan terdapat 4 fitur yang berkorelasi positif dan kuat (&gt;= 0,5), yaitu </a:t>
            </a:r>
            <a:r>
              <a:rPr b="1" lang="en" sz="1000"/>
              <a:t>views, likes, dislikes, dan comment_count.</a:t>
            </a:r>
            <a:endParaRPr b="1" sz="1000"/>
          </a:p>
          <a:p>
            <a:pPr indent="0" lvl="0" marL="0" rtl="0" algn="just">
              <a:spcBef>
                <a:spcPts val="0"/>
              </a:spcBef>
              <a:spcAft>
                <a:spcPts val="0"/>
              </a:spcAft>
              <a:buNone/>
            </a:pPr>
            <a:r>
              <a:t/>
            </a:r>
            <a:endParaRPr sz="1000"/>
          </a:p>
          <a:p>
            <a:pPr indent="0" lvl="0" marL="0" rtl="0" algn="just">
              <a:spcBef>
                <a:spcPts val="0"/>
              </a:spcBef>
              <a:spcAft>
                <a:spcPts val="0"/>
              </a:spcAft>
              <a:buClr>
                <a:schemeClr val="dk1"/>
              </a:buClr>
              <a:buSzPts val="1100"/>
              <a:buFont typeface="Arial"/>
              <a:buNone/>
            </a:pPr>
            <a:r>
              <a:rPr lang="en" sz="1000"/>
              <a:t>T</a:t>
            </a:r>
            <a:r>
              <a:rPr lang="en" sz="1000"/>
              <a:t>indak lanjut:</a:t>
            </a:r>
            <a:endParaRPr sz="1000"/>
          </a:p>
          <a:p>
            <a:pPr indent="-292100" lvl="0" marL="457200" rtl="0" algn="just">
              <a:spcBef>
                <a:spcPts val="0"/>
              </a:spcBef>
              <a:spcAft>
                <a:spcPts val="0"/>
              </a:spcAft>
              <a:buSzPts val="1000"/>
              <a:buChar char="●"/>
            </a:pPr>
            <a:r>
              <a:rPr b="1" lang="en" sz="1000"/>
              <a:t>Fitur positif</a:t>
            </a:r>
            <a:r>
              <a:rPr lang="en" sz="1000"/>
              <a:t> : Fitur-fitur yang memiliki korelasi positif dan kuat yaitu views, likes, dislikes, dan comment_count tetap dipertahankan untuk dimasukkan untuk pemodelan ML.</a:t>
            </a:r>
            <a:endParaRPr sz="1000"/>
          </a:p>
          <a:p>
            <a:pPr indent="-292100" lvl="0" marL="457200" rtl="0" algn="just">
              <a:spcBef>
                <a:spcPts val="0"/>
              </a:spcBef>
              <a:spcAft>
                <a:spcPts val="0"/>
              </a:spcAft>
              <a:buSzPts val="1000"/>
              <a:buChar char="●"/>
            </a:pPr>
            <a:r>
              <a:rPr b="1" lang="en" sz="1000"/>
              <a:t>Fitur negatif :</a:t>
            </a:r>
            <a:endParaRPr b="1" sz="1000"/>
          </a:p>
          <a:p>
            <a:pPr indent="0" lvl="0" marL="457200" rtl="0" algn="just">
              <a:spcBef>
                <a:spcPts val="0"/>
              </a:spcBef>
              <a:spcAft>
                <a:spcPts val="0"/>
              </a:spcAft>
              <a:buNone/>
            </a:pPr>
            <a:r>
              <a:rPr lang="en" sz="1000"/>
              <a:t>'category_id' = Meskipun memiliki korelasi sangat lemah terhadap semua fitur yang lain, namun harus mempertimbangkan untuk memasukkannya ke dalam model, karena kategori video dapat memengaruhi jumlah views.</a:t>
            </a:r>
            <a:endParaRPr sz="1000"/>
          </a:p>
          <a:p>
            <a:pPr indent="0" lvl="0" marL="457200" rtl="0" algn="just">
              <a:spcBef>
                <a:spcPts val="0"/>
              </a:spcBef>
              <a:spcAft>
                <a:spcPts val="0"/>
              </a:spcAft>
              <a:buNone/>
            </a:pPr>
            <a:r>
              <a:rPr lang="en" sz="1000"/>
              <a:t>'no_tags' = Fitur harus dipertimbangkan juga, karena jumlah tags yang digunakan dalam video mungkin masih memiliki pengaruh pada popularitasnya.</a:t>
            </a:r>
            <a:endParaRPr sz="1000"/>
          </a:p>
          <a:p>
            <a:pPr indent="-292100" lvl="0" marL="457200" rtl="0" algn="just">
              <a:spcBef>
                <a:spcPts val="0"/>
              </a:spcBef>
              <a:spcAft>
                <a:spcPts val="0"/>
              </a:spcAft>
              <a:buSzPts val="1000"/>
              <a:buChar char="●"/>
            </a:pPr>
            <a:r>
              <a:rPr lang="en" sz="1000"/>
              <a:t>Pada 'No_tags', 'desc_len', 'len_title' karena fitur tersebut adalah panjang kata, jadi dapat mengubah fitur-fitur ini menjadi kategori berdasarkan rentang nilai tertentu, misal 'pendek', 'sedang', 'panjang'.</a:t>
            </a:r>
            <a:endParaRPr sz="1000"/>
          </a:p>
          <a:p>
            <a:pPr indent="0" lvl="0" marL="0" rtl="0" algn="just">
              <a:spcBef>
                <a:spcPts val="0"/>
              </a:spcBef>
              <a:spcAft>
                <a:spcPts val="0"/>
              </a:spcAft>
              <a:buNone/>
            </a:pPr>
            <a:r>
              <a:t/>
            </a:r>
            <a:endParaRPr sz="1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nvSpPr>
        <p:spPr>
          <a:xfrm>
            <a:off x="2110950" y="1804050"/>
            <a:ext cx="4922100" cy="1535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100"/>
              </a:spcBef>
              <a:spcAft>
                <a:spcPts val="500"/>
              </a:spcAft>
              <a:buNone/>
            </a:pPr>
            <a:r>
              <a:rPr b="1" lang="en" sz="1300">
                <a:solidFill>
                  <a:schemeClr val="dk1"/>
                </a:solidFill>
                <a:latin typeface="Montserrat"/>
                <a:ea typeface="Montserrat"/>
                <a:cs typeface="Montserrat"/>
                <a:sym typeface="Montserrat"/>
              </a:rPr>
              <a:t>Semua variabel numerik </a:t>
            </a:r>
            <a:r>
              <a:rPr lang="en" sz="1300">
                <a:solidFill>
                  <a:schemeClr val="dk1"/>
                </a:solidFill>
                <a:latin typeface="Montserrat"/>
                <a:ea typeface="Montserrat"/>
                <a:cs typeface="Montserrat"/>
                <a:sym typeface="Montserrat"/>
              </a:rPr>
              <a:t>akan coba kami masukkan ke dalam analisis dan modelling, karena kami juga akan mencoba menggunakan algoritma yang </a:t>
            </a:r>
            <a:r>
              <a:rPr b="1" lang="en" sz="1300">
                <a:solidFill>
                  <a:schemeClr val="dk1"/>
                </a:solidFill>
                <a:latin typeface="Montserrat"/>
                <a:ea typeface="Montserrat"/>
                <a:cs typeface="Montserrat"/>
                <a:sym typeface="Montserrat"/>
              </a:rPr>
              <a:t>bisa menangani variabel</a:t>
            </a:r>
            <a:r>
              <a:rPr lang="en" sz="1300">
                <a:solidFill>
                  <a:schemeClr val="dk1"/>
                </a:solidFill>
                <a:latin typeface="Montserrat"/>
                <a:ea typeface="Montserrat"/>
                <a:cs typeface="Montserrat"/>
                <a:sym typeface="Montserrat"/>
              </a:rPr>
              <a:t> yang terdapat outliers dan imbalance ekstrim. </a:t>
            </a:r>
            <a:r>
              <a:rPr b="1" lang="en" sz="1300">
                <a:solidFill>
                  <a:schemeClr val="dk1"/>
                </a:solidFill>
                <a:latin typeface="Montserrat"/>
                <a:ea typeface="Montserrat"/>
                <a:cs typeface="Montserrat"/>
                <a:sym typeface="Montserrat"/>
              </a:rPr>
              <a:t>Data transformation</a:t>
            </a:r>
            <a:r>
              <a:rPr lang="en" sz="1300">
                <a:solidFill>
                  <a:schemeClr val="dk1"/>
                </a:solidFill>
                <a:latin typeface="Montserrat"/>
                <a:ea typeface="Montserrat"/>
                <a:cs typeface="Montserrat"/>
                <a:sym typeface="Montserrat"/>
              </a:rPr>
              <a:t> juga akan kami lakukan untuk mengurangi dampak dari outliers.</a:t>
            </a:r>
            <a:endParaRPr sz="13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type="title"/>
          </p:nvPr>
        </p:nvSpPr>
        <p:spPr>
          <a:xfrm>
            <a:off x="439350" y="69675"/>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Clr>
                <a:schemeClr val="dk1"/>
              </a:buClr>
              <a:buSzPct val="45833"/>
              <a:buFont typeface="Arial"/>
              <a:buNone/>
            </a:pPr>
            <a:r>
              <a:rPr lang="en" sz="2400">
                <a:solidFill>
                  <a:srgbClr val="0198A3"/>
                </a:solidFill>
              </a:rPr>
              <a:t>2. FEATURE ENGINEERING</a:t>
            </a:r>
            <a:endParaRPr/>
          </a:p>
        </p:txBody>
      </p:sp>
      <p:pic>
        <p:nvPicPr>
          <p:cNvPr id="239" name="Google Shape;239;p43"/>
          <p:cNvPicPr preferRelativeResize="0"/>
          <p:nvPr/>
        </p:nvPicPr>
        <p:blipFill rotWithShape="1">
          <a:blip r:embed="rId3">
            <a:alphaModFix/>
          </a:blip>
          <a:srcRect b="19456" l="23680" r="34969" t="45905"/>
          <a:stretch/>
        </p:blipFill>
        <p:spPr>
          <a:xfrm>
            <a:off x="622050" y="1551125"/>
            <a:ext cx="4174264" cy="1965875"/>
          </a:xfrm>
          <a:prstGeom prst="rect">
            <a:avLst/>
          </a:prstGeom>
          <a:noFill/>
          <a:ln>
            <a:noFill/>
          </a:ln>
          <a:effectLst>
            <a:outerShdw blurRad="57150" rotWithShape="0" algn="bl">
              <a:srgbClr val="000000">
                <a:alpha val="50000"/>
              </a:srgbClr>
            </a:outerShdw>
          </a:effectLst>
        </p:spPr>
      </p:pic>
      <p:pic>
        <p:nvPicPr>
          <p:cNvPr id="240" name="Google Shape;240;p43"/>
          <p:cNvPicPr preferRelativeResize="0"/>
          <p:nvPr/>
        </p:nvPicPr>
        <p:blipFill rotWithShape="1">
          <a:blip r:embed="rId4">
            <a:alphaModFix/>
          </a:blip>
          <a:srcRect b="21596" l="23388" r="35893" t="43490"/>
          <a:stretch/>
        </p:blipFill>
        <p:spPr>
          <a:xfrm>
            <a:off x="4754675" y="1551125"/>
            <a:ext cx="4077776" cy="1965875"/>
          </a:xfrm>
          <a:prstGeom prst="rect">
            <a:avLst/>
          </a:prstGeom>
          <a:noFill/>
          <a:ln>
            <a:noFill/>
          </a:ln>
          <a:effectLst>
            <a:outerShdw blurRad="57150" rotWithShape="0" algn="bl">
              <a:srgbClr val="000000">
                <a:alpha val="50000"/>
              </a:srgbClr>
            </a:outerShdw>
          </a:effectLst>
        </p:spPr>
      </p:pic>
      <p:sp>
        <p:nvSpPr>
          <p:cNvPr id="241" name="Google Shape;241;p43"/>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Feature Extraction</a:t>
            </a:r>
            <a:endParaRPr sz="1600"/>
          </a:p>
        </p:txBody>
      </p:sp>
      <p:sp>
        <p:nvSpPr>
          <p:cNvPr id="242" name="Google Shape;242;p43"/>
          <p:cNvSpPr txBox="1"/>
          <p:nvPr>
            <p:ph type="title"/>
          </p:nvPr>
        </p:nvSpPr>
        <p:spPr>
          <a:xfrm>
            <a:off x="545850" y="1160075"/>
            <a:ext cx="29265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trending_date to trending_date:day</a:t>
            </a:r>
            <a:endParaRPr b="0" sz="1200"/>
          </a:p>
        </p:txBody>
      </p:sp>
      <p:sp>
        <p:nvSpPr>
          <p:cNvPr id="243" name="Google Shape;243;p43"/>
          <p:cNvSpPr txBox="1"/>
          <p:nvPr>
            <p:ph type="title"/>
          </p:nvPr>
        </p:nvSpPr>
        <p:spPr>
          <a:xfrm>
            <a:off x="4698325" y="1123625"/>
            <a:ext cx="29265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publish</a:t>
            </a:r>
            <a:r>
              <a:rPr b="0" lang="en" sz="1200"/>
              <a:t>_date to publish_date:day</a:t>
            </a:r>
            <a:endParaRPr b="0" sz="1200"/>
          </a:p>
        </p:txBody>
      </p:sp>
      <p:sp>
        <p:nvSpPr>
          <p:cNvPr id="244" name="Google Shape;244;p43"/>
          <p:cNvSpPr txBox="1"/>
          <p:nvPr>
            <p:ph type="title"/>
          </p:nvPr>
        </p:nvSpPr>
        <p:spPr>
          <a:xfrm>
            <a:off x="530700" y="3517000"/>
            <a:ext cx="82104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Untuk keterangan bulan dan tahun dirasa tidak perlu diekstraksi karena seluruh data memiliki keterangan bulan dan tahun yang sama (11/2017).</a:t>
            </a:r>
            <a:endParaRPr b="0" sz="1000"/>
          </a:p>
        </p:txBody>
      </p:sp>
      <p:sp>
        <p:nvSpPr>
          <p:cNvPr id="245" name="Google Shape;245;p43"/>
          <p:cNvSpPr/>
          <p:nvPr/>
        </p:nvSpPr>
        <p:spPr>
          <a:xfrm>
            <a:off x="1819375" y="2279100"/>
            <a:ext cx="1000200" cy="12384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3"/>
          <p:cNvSpPr/>
          <p:nvPr/>
        </p:nvSpPr>
        <p:spPr>
          <a:xfrm>
            <a:off x="5924650" y="2279100"/>
            <a:ext cx="1000200" cy="12384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252" name="Google Shape;252;p44"/>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Feature Extraction</a:t>
            </a:r>
            <a:endParaRPr sz="1600"/>
          </a:p>
        </p:txBody>
      </p:sp>
      <p:sp>
        <p:nvSpPr>
          <p:cNvPr id="253" name="Google Shape;253;p44"/>
          <p:cNvSpPr txBox="1"/>
          <p:nvPr>
            <p:ph type="title"/>
          </p:nvPr>
        </p:nvSpPr>
        <p:spPr>
          <a:xfrm>
            <a:off x="545850" y="1160075"/>
            <a:ext cx="29265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day_difference</a:t>
            </a:r>
            <a:endParaRPr b="0" sz="1200"/>
          </a:p>
        </p:txBody>
      </p:sp>
      <p:pic>
        <p:nvPicPr>
          <p:cNvPr id="254" name="Google Shape;254;p44"/>
          <p:cNvPicPr preferRelativeResize="0"/>
          <p:nvPr/>
        </p:nvPicPr>
        <p:blipFill rotWithShape="1">
          <a:blip r:embed="rId3">
            <a:alphaModFix/>
          </a:blip>
          <a:srcRect b="15533" l="23652" r="0" t="41307"/>
          <a:stretch/>
        </p:blipFill>
        <p:spPr>
          <a:xfrm>
            <a:off x="631800" y="1478225"/>
            <a:ext cx="8082602" cy="2568876"/>
          </a:xfrm>
          <a:prstGeom prst="rect">
            <a:avLst/>
          </a:prstGeom>
          <a:noFill/>
          <a:ln>
            <a:noFill/>
          </a:ln>
          <a:effectLst>
            <a:outerShdw blurRad="57150" rotWithShape="0" algn="bl" dir="5400000" dist="19050">
              <a:srgbClr val="000000">
                <a:alpha val="50000"/>
              </a:srgbClr>
            </a:outerShdw>
          </a:effectLst>
        </p:spPr>
      </p:pic>
      <p:sp>
        <p:nvSpPr>
          <p:cNvPr id="255" name="Google Shape;255;p44"/>
          <p:cNvSpPr txBox="1"/>
          <p:nvPr>
            <p:ph type="title"/>
          </p:nvPr>
        </p:nvSpPr>
        <p:spPr>
          <a:xfrm>
            <a:off x="545850" y="4006350"/>
            <a:ext cx="82104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Fitur </a:t>
            </a:r>
            <a:r>
              <a:rPr lang="en" sz="1000"/>
              <a:t>day_difference</a:t>
            </a:r>
            <a:r>
              <a:rPr b="0" lang="en" sz="1000"/>
              <a:t> dirasa perlu diekstrak karena memiliki info selisih tanggal antara trending_date:day dan publish_date:day. Hal ini dapat berfungsi untuk memberikan prediksi berapa lama waktu yang dibutuhkan sebuah video untuk trending.</a:t>
            </a:r>
            <a:endParaRPr b="0" sz="1000"/>
          </a:p>
        </p:txBody>
      </p:sp>
      <p:sp>
        <p:nvSpPr>
          <p:cNvPr id="256" name="Google Shape;256;p44"/>
          <p:cNvSpPr/>
          <p:nvPr/>
        </p:nvSpPr>
        <p:spPr>
          <a:xfrm>
            <a:off x="7714200" y="2079075"/>
            <a:ext cx="933600" cy="19272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262" name="Google Shape;262;p45"/>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Feature Extraction</a:t>
            </a:r>
            <a:endParaRPr sz="1600"/>
          </a:p>
        </p:txBody>
      </p:sp>
      <p:sp>
        <p:nvSpPr>
          <p:cNvPr id="263" name="Google Shape;263;p45"/>
          <p:cNvSpPr txBox="1"/>
          <p:nvPr>
            <p:ph type="title"/>
          </p:nvPr>
        </p:nvSpPr>
        <p:spPr>
          <a:xfrm>
            <a:off x="545850" y="1160075"/>
            <a:ext cx="36042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publish_time:hour to publish_time:day_part</a:t>
            </a:r>
            <a:endParaRPr b="0" sz="1200"/>
          </a:p>
        </p:txBody>
      </p:sp>
      <p:pic>
        <p:nvPicPr>
          <p:cNvPr id="264" name="Google Shape;264;p45"/>
          <p:cNvPicPr preferRelativeResize="0"/>
          <p:nvPr/>
        </p:nvPicPr>
        <p:blipFill rotWithShape="1">
          <a:blip r:embed="rId3">
            <a:alphaModFix/>
          </a:blip>
          <a:srcRect b="22331" l="23652" r="0" t="34821"/>
          <a:stretch/>
        </p:blipFill>
        <p:spPr>
          <a:xfrm>
            <a:off x="641750" y="1484975"/>
            <a:ext cx="8190700" cy="2584493"/>
          </a:xfrm>
          <a:prstGeom prst="rect">
            <a:avLst/>
          </a:prstGeom>
          <a:noFill/>
          <a:ln>
            <a:noFill/>
          </a:ln>
          <a:effectLst>
            <a:outerShdw blurRad="57150" rotWithShape="0" algn="bl" dir="5400000" dist="19050">
              <a:srgbClr val="000000">
                <a:alpha val="50000"/>
              </a:srgbClr>
            </a:outerShdw>
          </a:effectLst>
        </p:spPr>
      </p:pic>
      <p:sp>
        <p:nvSpPr>
          <p:cNvPr id="265" name="Google Shape;265;p45"/>
          <p:cNvSpPr txBox="1"/>
          <p:nvPr>
            <p:ph type="title"/>
          </p:nvPr>
        </p:nvSpPr>
        <p:spPr>
          <a:xfrm>
            <a:off x="545850" y="4082550"/>
            <a:ext cx="82104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Fitur </a:t>
            </a:r>
            <a:r>
              <a:rPr lang="en" sz="1000"/>
              <a:t>publish_time:day_part</a:t>
            </a:r>
            <a:r>
              <a:rPr b="0" lang="en" sz="1000"/>
              <a:t> dirasa perlu diekstrak karena dapat berfungsi untuk memberikan prediksi waktu publish yang paling tepat agar sebuah video dapat memiliki banyak views/trending.</a:t>
            </a:r>
            <a:endParaRPr b="0" sz="1000"/>
          </a:p>
        </p:txBody>
      </p:sp>
      <p:sp>
        <p:nvSpPr>
          <p:cNvPr id="266" name="Google Shape;266;p45"/>
          <p:cNvSpPr/>
          <p:nvPr/>
        </p:nvSpPr>
        <p:spPr>
          <a:xfrm>
            <a:off x="7485700" y="2079075"/>
            <a:ext cx="1270500" cy="19905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nvSpPr>
        <p:spPr>
          <a:xfrm>
            <a:off x="781300" y="1028975"/>
            <a:ext cx="7899900" cy="361800"/>
          </a:xfrm>
          <a:prstGeom prst="rect">
            <a:avLst/>
          </a:prstGeom>
          <a:noFill/>
          <a:ln>
            <a:noFill/>
          </a:ln>
        </p:spPr>
        <p:txBody>
          <a:bodyPr anchorCtr="0" anchor="t" bIns="34275" lIns="68575" spcFirstLastPara="1" rIns="68575" wrap="square" tIns="34275">
            <a:spAutoFit/>
          </a:bodyPr>
          <a:lstStyle/>
          <a:p>
            <a:pPr indent="0" lvl="0" marL="457200" marR="0" rtl="0" algn="just">
              <a:lnSpc>
                <a:spcPct val="165000"/>
              </a:lnSpc>
              <a:spcBef>
                <a:spcPts val="0"/>
              </a:spcBef>
              <a:spcAft>
                <a:spcPts val="0"/>
              </a:spcAft>
              <a:buNone/>
            </a:pPr>
            <a:r>
              <a:t/>
            </a:r>
            <a:endParaRPr i="0" sz="1900" u="none" cap="none" strike="noStrike">
              <a:solidFill>
                <a:schemeClr val="dk1"/>
              </a:solidFill>
              <a:latin typeface="Montserrat"/>
              <a:ea typeface="Montserrat"/>
              <a:cs typeface="Montserrat"/>
              <a:sym typeface="Montserrat"/>
            </a:endParaRPr>
          </a:p>
        </p:txBody>
      </p:sp>
      <p:sp>
        <p:nvSpPr>
          <p:cNvPr id="116" name="Google Shape;116;p28"/>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Dataset</a:t>
            </a:r>
            <a:endParaRPr b="1" i="0" sz="2400" u="none" cap="none" strike="noStrike">
              <a:solidFill>
                <a:srgbClr val="0198A3"/>
              </a:solidFill>
              <a:latin typeface="Montserrat"/>
              <a:ea typeface="Montserrat"/>
              <a:cs typeface="Montserrat"/>
              <a:sym typeface="Montserrat"/>
            </a:endParaRPr>
          </a:p>
        </p:txBody>
      </p:sp>
      <p:graphicFrame>
        <p:nvGraphicFramePr>
          <p:cNvPr id="117" name="Google Shape;117;p28"/>
          <p:cNvGraphicFramePr/>
          <p:nvPr/>
        </p:nvGraphicFramePr>
        <p:xfrm>
          <a:off x="918075" y="1090400"/>
          <a:ext cx="3000000" cy="3000000"/>
        </p:xfrm>
        <a:graphic>
          <a:graphicData uri="http://schemas.openxmlformats.org/drawingml/2006/table">
            <a:tbl>
              <a:tblPr>
                <a:noFill/>
                <a:tableStyleId>{0C23ECFC-E31E-4D2C-AF76-3E70BD431F45}</a:tableStyleId>
              </a:tblPr>
              <a:tblGrid>
                <a:gridCol w="3619500"/>
                <a:gridCol w="3619500"/>
              </a:tblGrid>
              <a:tr h="381000">
                <a:tc>
                  <a:txBody>
                    <a:bodyPr/>
                    <a:lstStyle/>
                    <a:p>
                      <a:pPr indent="0" lvl="0" marL="0" rtl="0" algn="ctr">
                        <a:lnSpc>
                          <a:spcPct val="115000"/>
                        </a:lnSpc>
                        <a:spcBef>
                          <a:spcPts val="0"/>
                        </a:spcBef>
                        <a:spcAft>
                          <a:spcPts val="0"/>
                        </a:spcAft>
                        <a:buNone/>
                      </a:pPr>
                      <a:r>
                        <a:rPr b="1" lang="en"/>
                        <a:t>Kolom</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Deskripsi</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trending_date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Tanggal ketika video sedang populer</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title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Judul dari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channel_title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Nama dari channel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category_id</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Kategori video dengan label encoding</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publish_time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Waktu publikasi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tags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Tag-tag yang digunakan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views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Jumlah tampilan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likes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Jumlah 'likes'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dislikes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Jumlah 'dislikes'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272" name="Google Shape;272;p46"/>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Feature Extraction</a:t>
            </a:r>
            <a:endParaRPr sz="1600"/>
          </a:p>
        </p:txBody>
      </p:sp>
      <p:sp>
        <p:nvSpPr>
          <p:cNvPr id="273" name="Google Shape;273;p46"/>
          <p:cNvSpPr txBox="1"/>
          <p:nvPr>
            <p:ph type="title"/>
          </p:nvPr>
        </p:nvSpPr>
        <p:spPr>
          <a:xfrm>
            <a:off x="545850" y="1160075"/>
            <a:ext cx="36042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p</a:t>
            </a:r>
            <a:r>
              <a:rPr b="0" lang="en" sz="1200"/>
              <a:t>ublish_date to publish_isweekend</a:t>
            </a:r>
            <a:endParaRPr b="0" sz="1200"/>
          </a:p>
        </p:txBody>
      </p:sp>
      <p:pic>
        <p:nvPicPr>
          <p:cNvPr id="274" name="Google Shape;274;p46"/>
          <p:cNvPicPr preferRelativeResize="0"/>
          <p:nvPr/>
        </p:nvPicPr>
        <p:blipFill rotWithShape="1">
          <a:blip r:embed="rId3">
            <a:alphaModFix/>
          </a:blip>
          <a:srcRect b="14350" l="21160" r="0" t="29107"/>
          <a:stretch/>
        </p:blipFill>
        <p:spPr>
          <a:xfrm>
            <a:off x="661550" y="1480325"/>
            <a:ext cx="8047249" cy="2959724"/>
          </a:xfrm>
          <a:prstGeom prst="rect">
            <a:avLst/>
          </a:prstGeom>
          <a:noFill/>
          <a:ln>
            <a:noFill/>
          </a:ln>
          <a:effectLst>
            <a:outerShdw blurRad="57150" rotWithShape="0" algn="bl" dir="5400000" dist="19050">
              <a:srgbClr val="000000">
                <a:alpha val="50000"/>
              </a:srgbClr>
            </a:outerShdw>
          </a:effectLst>
        </p:spPr>
      </p:pic>
      <p:sp>
        <p:nvSpPr>
          <p:cNvPr id="275" name="Google Shape;275;p46"/>
          <p:cNvSpPr txBox="1"/>
          <p:nvPr>
            <p:ph type="title"/>
          </p:nvPr>
        </p:nvSpPr>
        <p:spPr>
          <a:xfrm>
            <a:off x="579975" y="4456400"/>
            <a:ext cx="82104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Fitur </a:t>
            </a:r>
            <a:r>
              <a:rPr lang="en" sz="1000"/>
              <a:t>publish_isweekend</a:t>
            </a:r>
            <a:r>
              <a:rPr b="0" lang="en" sz="1000"/>
              <a:t> dirasa perlu diekstrak karena dapat berfungsi untuk memberikan prediksi tanggal publish yang paling tepat agar sebuah video dapat memiliki banyak views/trending (weekday/weekend).</a:t>
            </a:r>
            <a:endParaRPr b="0" sz="1000"/>
          </a:p>
        </p:txBody>
      </p:sp>
      <p:sp>
        <p:nvSpPr>
          <p:cNvPr id="276" name="Google Shape;276;p46"/>
          <p:cNvSpPr/>
          <p:nvPr/>
        </p:nvSpPr>
        <p:spPr>
          <a:xfrm>
            <a:off x="7752400" y="2736300"/>
            <a:ext cx="876300" cy="15621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7"/>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282" name="Google Shape;282;p47"/>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Drop Features</a:t>
            </a:r>
            <a:endParaRPr sz="1600"/>
          </a:p>
        </p:txBody>
      </p:sp>
      <p:sp>
        <p:nvSpPr>
          <p:cNvPr id="283" name="Google Shape;283;p47"/>
          <p:cNvSpPr txBox="1"/>
          <p:nvPr>
            <p:ph type="title"/>
          </p:nvPr>
        </p:nvSpPr>
        <p:spPr>
          <a:xfrm>
            <a:off x="545850" y="1160075"/>
            <a:ext cx="8393100" cy="324900"/>
          </a:xfrm>
          <a:prstGeom prst="rect">
            <a:avLst/>
          </a:prstGeom>
          <a:ln>
            <a:noFill/>
          </a:ln>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100"/>
              <a:t>Drop </a:t>
            </a:r>
            <a:r>
              <a:rPr lang="en" sz="1100"/>
              <a:t>publish_date</a:t>
            </a:r>
            <a:r>
              <a:rPr b="0" lang="en" sz="1100"/>
              <a:t>, </a:t>
            </a:r>
            <a:r>
              <a:rPr lang="en" sz="1100"/>
              <a:t>trending_day:date</a:t>
            </a:r>
            <a:r>
              <a:rPr b="0" lang="en" sz="1100"/>
              <a:t>, </a:t>
            </a:r>
            <a:r>
              <a:rPr lang="en" sz="1100"/>
              <a:t>publish_time:hour</a:t>
            </a:r>
            <a:r>
              <a:rPr b="0" lang="en" sz="1100"/>
              <a:t>, </a:t>
            </a:r>
            <a:r>
              <a:rPr lang="en" sz="1100"/>
              <a:t>publish_time</a:t>
            </a:r>
            <a:r>
              <a:rPr b="0" lang="en" sz="1100"/>
              <a:t>, </a:t>
            </a:r>
            <a:r>
              <a:rPr lang="en" sz="1100"/>
              <a:t>publish_day:date</a:t>
            </a:r>
            <a:r>
              <a:rPr b="0" lang="en" sz="1100"/>
              <a:t>, </a:t>
            </a:r>
            <a:r>
              <a:rPr lang="en" sz="1100"/>
              <a:t>trending_date</a:t>
            </a:r>
            <a:endParaRPr sz="1100"/>
          </a:p>
        </p:txBody>
      </p:sp>
      <p:pic>
        <p:nvPicPr>
          <p:cNvPr id="284" name="Google Shape;284;p47"/>
          <p:cNvPicPr preferRelativeResize="0"/>
          <p:nvPr/>
        </p:nvPicPr>
        <p:blipFill rotWithShape="1">
          <a:blip r:embed="rId3">
            <a:alphaModFix/>
          </a:blip>
          <a:srcRect b="14350" l="21160" r="0" t="39254"/>
          <a:stretch/>
        </p:blipFill>
        <p:spPr>
          <a:xfrm>
            <a:off x="661550" y="1484975"/>
            <a:ext cx="8123899" cy="2687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290" name="Google Shape;290;p48"/>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One Hot Encoding</a:t>
            </a:r>
            <a:endParaRPr sz="1600"/>
          </a:p>
        </p:txBody>
      </p:sp>
      <p:sp>
        <p:nvSpPr>
          <p:cNvPr id="291" name="Google Shape;291;p48"/>
          <p:cNvSpPr txBox="1"/>
          <p:nvPr>
            <p:ph type="title"/>
          </p:nvPr>
        </p:nvSpPr>
        <p:spPr>
          <a:xfrm>
            <a:off x="545850" y="1160075"/>
            <a:ext cx="83931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200"/>
              <a:t>Encode </a:t>
            </a:r>
            <a:r>
              <a:rPr lang="en" sz="1200"/>
              <a:t>publish_time:day_part</a:t>
            </a:r>
            <a:r>
              <a:rPr b="0" lang="en" sz="1200"/>
              <a:t> dan </a:t>
            </a:r>
            <a:r>
              <a:rPr lang="en" sz="1200"/>
              <a:t>publish_isweekend</a:t>
            </a:r>
            <a:endParaRPr sz="1200"/>
          </a:p>
        </p:txBody>
      </p:sp>
      <p:pic>
        <p:nvPicPr>
          <p:cNvPr id="292" name="Google Shape;292;p48"/>
          <p:cNvPicPr preferRelativeResize="0"/>
          <p:nvPr/>
        </p:nvPicPr>
        <p:blipFill rotWithShape="1">
          <a:blip r:embed="rId3">
            <a:alphaModFix/>
          </a:blip>
          <a:srcRect b="28832" l="19497" r="52590" t="28025"/>
          <a:stretch/>
        </p:blipFill>
        <p:spPr>
          <a:xfrm>
            <a:off x="661575" y="1561175"/>
            <a:ext cx="3378050" cy="2935649"/>
          </a:xfrm>
          <a:prstGeom prst="rect">
            <a:avLst/>
          </a:prstGeom>
          <a:noFill/>
          <a:ln>
            <a:noFill/>
          </a:ln>
          <a:effectLst>
            <a:outerShdw blurRad="57150" rotWithShape="0" algn="bl" dir="5400000" dist="19050">
              <a:srgbClr val="000000">
                <a:alpha val="50000"/>
              </a:srgbClr>
            </a:outerShdw>
          </a:effectLst>
        </p:spPr>
      </p:pic>
      <p:pic>
        <p:nvPicPr>
          <p:cNvPr id="293" name="Google Shape;293;p48"/>
          <p:cNvPicPr preferRelativeResize="0"/>
          <p:nvPr/>
        </p:nvPicPr>
        <p:blipFill rotWithShape="1">
          <a:blip r:embed="rId3">
            <a:alphaModFix/>
          </a:blip>
          <a:srcRect b="11704" l="21822" r="53283" t="72274"/>
          <a:stretch/>
        </p:blipFill>
        <p:spPr>
          <a:xfrm>
            <a:off x="4298675" y="1561175"/>
            <a:ext cx="3012774" cy="1090149"/>
          </a:xfrm>
          <a:prstGeom prst="rect">
            <a:avLst/>
          </a:prstGeom>
          <a:noFill/>
          <a:ln>
            <a:noFill/>
          </a:ln>
          <a:effectLst>
            <a:outerShdw blurRad="57150" rotWithShape="0" algn="bl" dir="5400000" dist="19050">
              <a:srgbClr val="000000">
                <a:alpha val="50000"/>
              </a:srgbClr>
            </a:outerShdw>
          </a:effectLst>
        </p:spPr>
      </p:pic>
      <p:sp>
        <p:nvSpPr>
          <p:cNvPr id="294" name="Google Shape;294;p48"/>
          <p:cNvSpPr txBox="1"/>
          <p:nvPr>
            <p:ph type="title"/>
          </p:nvPr>
        </p:nvSpPr>
        <p:spPr>
          <a:xfrm>
            <a:off x="4222475" y="2651325"/>
            <a:ext cx="29019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Meng-encode fitur dengan tipe data object: </a:t>
            </a:r>
            <a:r>
              <a:rPr lang="en" sz="1000"/>
              <a:t>publish_time:day_part</a:t>
            </a:r>
            <a:r>
              <a:rPr b="0" lang="en" sz="1000"/>
              <a:t> dan </a:t>
            </a:r>
            <a:r>
              <a:rPr lang="en" sz="1000"/>
              <a:t>publish_isweekend</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300" name="Google Shape;300;p49"/>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Remove Outliers</a:t>
            </a:r>
            <a:endParaRPr sz="1600"/>
          </a:p>
        </p:txBody>
      </p:sp>
      <p:pic>
        <p:nvPicPr>
          <p:cNvPr id="301" name="Google Shape;301;p49"/>
          <p:cNvPicPr preferRelativeResize="0"/>
          <p:nvPr/>
        </p:nvPicPr>
        <p:blipFill rotWithShape="1">
          <a:blip r:embed="rId3">
            <a:alphaModFix/>
          </a:blip>
          <a:srcRect b="12872" l="19665" r="50430" t="34823"/>
          <a:stretch/>
        </p:blipFill>
        <p:spPr>
          <a:xfrm>
            <a:off x="681350" y="1256375"/>
            <a:ext cx="2955174" cy="2905926"/>
          </a:xfrm>
          <a:prstGeom prst="rect">
            <a:avLst/>
          </a:prstGeom>
          <a:noFill/>
          <a:ln>
            <a:noFill/>
          </a:ln>
          <a:effectLst>
            <a:outerShdw blurRad="57150" rotWithShape="0" algn="bl" dir="5400000" dist="19050">
              <a:srgbClr val="000000">
                <a:alpha val="50000"/>
              </a:srgbClr>
            </a:outerShdw>
          </a:effectLst>
        </p:spPr>
      </p:pic>
      <p:pic>
        <p:nvPicPr>
          <p:cNvPr id="302" name="Google Shape;302;p49"/>
          <p:cNvPicPr preferRelativeResize="0"/>
          <p:nvPr/>
        </p:nvPicPr>
        <p:blipFill rotWithShape="1">
          <a:blip r:embed="rId4">
            <a:alphaModFix/>
          </a:blip>
          <a:srcRect b="17722" l="19508" r="34964" t="48058"/>
          <a:stretch/>
        </p:blipFill>
        <p:spPr>
          <a:xfrm>
            <a:off x="3839700" y="1256375"/>
            <a:ext cx="4773050" cy="2017050"/>
          </a:xfrm>
          <a:prstGeom prst="rect">
            <a:avLst/>
          </a:prstGeom>
          <a:noFill/>
          <a:ln>
            <a:noFill/>
          </a:ln>
          <a:effectLst>
            <a:outerShdw blurRad="57150" rotWithShape="0" algn="bl" dir="5400000" dist="19050">
              <a:srgbClr val="000000">
                <a:alpha val="50000"/>
              </a:srgbClr>
            </a:outerShdw>
          </a:effectLst>
        </p:spPr>
      </p:pic>
      <p:sp>
        <p:nvSpPr>
          <p:cNvPr id="303" name="Google Shape;303;p49"/>
          <p:cNvSpPr txBox="1"/>
          <p:nvPr>
            <p:ph type="title"/>
          </p:nvPr>
        </p:nvSpPr>
        <p:spPr>
          <a:xfrm>
            <a:off x="3763500" y="3270450"/>
            <a:ext cx="47730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Outlier dirasa perlu dihapus atas pertimbangan hanya 6% dari total data yang merupakan outlier.</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309" name="Google Shape;309;p50"/>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Normalization</a:t>
            </a:r>
            <a:endParaRPr sz="1600"/>
          </a:p>
        </p:txBody>
      </p:sp>
      <p:sp>
        <p:nvSpPr>
          <p:cNvPr id="310" name="Google Shape;310;p50"/>
          <p:cNvSpPr txBox="1"/>
          <p:nvPr>
            <p:ph type="title"/>
          </p:nvPr>
        </p:nvSpPr>
        <p:spPr>
          <a:xfrm>
            <a:off x="674575" y="1401775"/>
            <a:ext cx="8391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i="1" lang="en" sz="1200"/>
              <a:t>Before</a:t>
            </a:r>
            <a:endParaRPr i="1" sz="1200"/>
          </a:p>
        </p:txBody>
      </p:sp>
      <p:pic>
        <p:nvPicPr>
          <p:cNvPr id="311" name="Google Shape;311;p50"/>
          <p:cNvPicPr preferRelativeResize="0"/>
          <p:nvPr/>
        </p:nvPicPr>
        <p:blipFill rotWithShape="1">
          <a:blip r:embed="rId3">
            <a:alphaModFix/>
          </a:blip>
          <a:srcRect b="18685" l="19858" r="0" t="41778"/>
          <a:stretch/>
        </p:blipFill>
        <p:spPr>
          <a:xfrm>
            <a:off x="798700" y="1726675"/>
            <a:ext cx="7899575" cy="2191075"/>
          </a:xfrm>
          <a:prstGeom prst="rect">
            <a:avLst/>
          </a:prstGeom>
          <a:noFill/>
          <a:ln>
            <a:noFill/>
          </a:ln>
          <a:effectLst>
            <a:outerShdw blurRad="57150" rotWithShape="0" algn="bl" dir="5400000" dist="19050">
              <a:srgbClr val="000000">
                <a:alpha val="50000"/>
              </a:srgbClr>
            </a:outerShdw>
          </a:effectLst>
        </p:spPr>
      </p:pic>
      <p:sp>
        <p:nvSpPr>
          <p:cNvPr id="312" name="Google Shape;312;p50"/>
          <p:cNvSpPr txBox="1"/>
          <p:nvPr>
            <p:ph type="title"/>
          </p:nvPr>
        </p:nvSpPr>
        <p:spPr>
          <a:xfrm>
            <a:off x="598363" y="1133550"/>
            <a:ext cx="55539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(Menggunakan metode normalisasi </a:t>
            </a:r>
            <a:r>
              <a:rPr lang="en" sz="1000"/>
              <a:t>log transformation + </a:t>
            </a:r>
            <a:r>
              <a:rPr lang="en" sz="1000"/>
              <a:t>Z-Score</a:t>
            </a:r>
            <a:r>
              <a:rPr b="0" lang="en" sz="1000"/>
              <a:t>)</a:t>
            </a:r>
            <a:endParaRPr b="0" sz="1000"/>
          </a:p>
        </p:txBody>
      </p:sp>
      <p:sp>
        <p:nvSpPr>
          <p:cNvPr id="313" name="Google Shape;313;p50"/>
          <p:cNvSpPr txBox="1"/>
          <p:nvPr>
            <p:ph type="title"/>
          </p:nvPr>
        </p:nvSpPr>
        <p:spPr>
          <a:xfrm>
            <a:off x="722500" y="3917750"/>
            <a:ext cx="78996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Sebelum dilakukan normalisasi, rentang nilai dan skala data masih sangat bervariasi.</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None/>
            </a:pPr>
            <a:r>
              <a:rPr lang="en" sz="2400">
                <a:solidFill>
                  <a:srgbClr val="0198A3"/>
                </a:solidFill>
              </a:rPr>
              <a:t>Feature Engineering</a:t>
            </a:r>
            <a:endParaRPr/>
          </a:p>
        </p:txBody>
      </p:sp>
      <p:sp>
        <p:nvSpPr>
          <p:cNvPr id="319" name="Google Shape;319;p51"/>
          <p:cNvSpPr txBox="1"/>
          <p:nvPr>
            <p:ph type="title"/>
          </p:nvPr>
        </p:nvSpPr>
        <p:spPr>
          <a:xfrm>
            <a:off x="545850" y="874925"/>
            <a:ext cx="2279100" cy="3249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1600"/>
              <a:t>Normalization</a:t>
            </a:r>
            <a:endParaRPr sz="1600"/>
          </a:p>
        </p:txBody>
      </p:sp>
      <p:sp>
        <p:nvSpPr>
          <p:cNvPr id="320" name="Google Shape;320;p51"/>
          <p:cNvSpPr txBox="1"/>
          <p:nvPr>
            <p:ph type="title"/>
          </p:nvPr>
        </p:nvSpPr>
        <p:spPr>
          <a:xfrm>
            <a:off x="651650" y="1133775"/>
            <a:ext cx="6906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i="1" lang="en" sz="1200"/>
              <a:t>After</a:t>
            </a:r>
            <a:endParaRPr i="1" sz="1200"/>
          </a:p>
        </p:txBody>
      </p:sp>
      <p:pic>
        <p:nvPicPr>
          <p:cNvPr id="321" name="Google Shape;321;p51"/>
          <p:cNvPicPr preferRelativeResize="0"/>
          <p:nvPr/>
        </p:nvPicPr>
        <p:blipFill rotWithShape="1">
          <a:blip r:embed="rId3">
            <a:alphaModFix/>
          </a:blip>
          <a:srcRect b="14044" l="19897" r="0" t="46192"/>
          <a:stretch/>
        </p:blipFill>
        <p:spPr>
          <a:xfrm>
            <a:off x="750750" y="1458675"/>
            <a:ext cx="8081700" cy="2255436"/>
          </a:xfrm>
          <a:prstGeom prst="rect">
            <a:avLst/>
          </a:prstGeom>
          <a:noFill/>
          <a:ln>
            <a:noFill/>
          </a:ln>
          <a:effectLst>
            <a:outerShdw blurRad="57150" rotWithShape="0" algn="bl" dir="5400000" dist="19050">
              <a:srgbClr val="000000">
                <a:alpha val="50000"/>
              </a:srgbClr>
            </a:outerShdw>
          </a:effectLst>
        </p:spPr>
      </p:pic>
      <p:sp>
        <p:nvSpPr>
          <p:cNvPr id="322" name="Google Shape;322;p51"/>
          <p:cNvSpPr txBox="1"/>
          <p:nvPr>
            <p:ph type="title"/>
          </p:nvPr>
        </p:nvSpPr>
        <p:spPr>
          <a:xfrm>
            <a:off x="674550" y="3718125"/>
            <a:ext cx="8081700" cy="3249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Setelah dilakukan normalisasi menggunakan metode log transformation dan Z-score, rentang nilai tiap variabel dan skala data menjadi seragam, data terdistribusi normal dengan nilai mean 0 dan std 1.</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198A3"/>
                </a:solidFill>
              </a:rPr>
              <a:t>3. TRAINING MODEL DAN PREDIKSI ‘VIEWS’</a:t>
            </a:r>
            <a:endParaRPr>
              <a:solidFill>
                <a:srgbClr val="0198A3"/>
              </a:solidFill>
            </a:endParaRPr>
          </a:p>
        </p:txBody>
      </p:sp>
      <p:sp>
        <p:nvSpPr>
          <p:cNvPr id="328" name="Google Shape;328;p52"/>
          <p:cNvSpPr txBox="1"/>
          <p:nvPr>
            <p:ph idx="1" type="body"/>
          </p:nvPr>
        </p:nvSpPr>
        <p:spPr>
          <a:xfrm>
            <a:off x="565325"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Berikut adalah total dataframe setelah beberapa tambahan dari feature extraction :</a:t>
            </a:r>
            <a:endParaRPr/>
          </a:p>
        </p:txBody>
      </p:sp>
      <p:pic>
        <p:nvPicPr>
          <p:cNvPr id="329" name="Google Shape;329;p52"/>
          <p:cNvPicPr preferRelativeResize="0"/>
          <p:nvPr/>
        </p:nvPicPr>
        <p:blipFill>
          <a:blip r:embed="rId3">
            <a:alphaModFix/>
          </a:blip>
          <a:stretch>
            <a:fillRect/>
          </a:stretch>
        </p:blipFill>
        <p:spPr>
          <a:xfrm>
            <a:off x="721750" y="1502450"/>
            <a:ext cx="3458001" cy="3204825"/>
          </a:xfrm>
          <a:prstGeom prst="rect">
            <a:avLst/>
          </a:prstGeom>
          <a:noFill/>
          <a:ln>
            <a:noFill/>
          </a:ln>
        </p:spPr>
      </p:pic>
      <p:sp>
        <p:nvSpPr>
          <p:cNvPr id="330" name="Google Shape;330;p52"/>
          <p:cNvSpPr txBox="1"/>
          <p:nvPr>
            <p:ph type="title"/>
          </p:nvPr>
        </p:nvSpPr>
        <p:spPr>
          <a:xfrm>
            <a:off x="4372475" y="1750000"/>
            <a:ext cx="4312800" cy="16383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000"/>
              <a:t>Kami menambahkan banyak fitur karena feature extraction yang telah dibuat memberikan informasi yang cukup mendukung dalam memprediksi </a:t>
            </a:r>
            <a:r>
              <a:rPr b="0" i="1" lang="en" sz="1000"/>
              <a:t>‘views’.</a:t>
            </a:r>
            <a:endParaRPr i="1"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idx="1" type="body"/>
          </p:nvPr>
        </p:nvSpPr>
        <p:spPr>
          <a:xfrm>
            <a:off x="623400" y="1138800"/>
            <a:ext cx="8520600" cy="9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Dalam tahap ini, kami memisahkan data untuk atribut prediktor dan atribut label (‘views’). Kami membagi data menjadi 70:30 (train:test), karena kami butuh cukup banyak data untuk menguji hasil ‘training’ model yang kami telah lakukan nantinya.</a:t>
            </a:r>
            <a:endParaRPr sz="1200"/>
          </a:p>
        </p:txBody>
      </p:sp>
      <p:sp>
        <p:nvSpPr>
          <p:cNvPr id="336" name="Google Shape;336;p53"/>
          <p:cNvSpPr txBox="1"/>
          <p:nvPr>
            <p:ph type="title"/>
          </p:nvPr>
        </p:nvSpPr>
        <p:spPr>
          <a:xfrm>
            <a:off x="439200" y="434900"/>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a:solidFill>
                  <a:srgbClr val="0198A3"/>
                </a:solidFill>
              </a:rPr>
              <a:t>Data Split (Train-Test)</a:t>
            </a:r>
            <a:endParaRPr>
              <a:solidFill>
                <a:srgbClr val="0198A3"/>
              </a:solidFill>
            </a:endParaRPr>
          </a:p>
        </p:txBody>
      </p:sp>
      <p:pic>
        <p:nvPicPr>
          <p:cNvPr id="337" name="Google Shape;337;p53"/>
          <p:cNvPicPr preferRelativeResize="0"/>
          <p:nvPr/>
        </p:nvPicPr>
        <p:blipFill>
          <a:blip r:embed="rId3">
            <a:alphaModFix/>
          </a:blip>
          <a:stretch>
            <a:fillRect/>
          </a:stretch>
        </p:blipFill>
        <p:spPr>
          <a:xfrm>
            <a:off x="997822" y="2291129"/>
            <a:ext cx="2864149" cy="732012"/>
          </a:xfrm>
          <a:prstGeom prst="rect">
            <a:avLst/>
          </a:prstGeom>
          <a:noFill/>
          <a:ln>
            <a:noFill/>
          </a:ln>
        </p:spPr>
      </p:pic>
      <p:pic>
        <p:nvPicPr>
          <p:cNvPr id="338" name="Google Shape;338;p53"/>
          <p:cNvPicPr preferRelativeResize="0"/>
          <p:nvPr/>
        </p:nvPicPr>
        <p:blipFill>
          <a:blip r:embed="rId4">
            <a:alphaModFix/>
          </a:blip>
          <a:stretch>
            <a:fillRect/>
          </a:stretch>
        </p:blipFill>
        <p:spPr>
          <a:xfrm>
            <a:off x="3952678" y="2321622"/>
            <a:ext cx="2864150" cy="767178"/>
          </a:xfrm>
          <a:prstGeom prst="rect">
            <a:avLst/>
          </a:prstGeom>
          <a:noFill/>
          <a:ln>
            <a:noFill/>
          </a:ln>
        </p:spPr>
      </p:pic>
      <p:pic>
        <p:nvPicPr>
          <p:cNvPr id="339" name="Google Shape;339;p53"/>
          <p:cNvPicPr preferRelativeResize="0"/>
          <p:nvPr/>
        </p:nvPicPr>
        <p:blipFill>
          <a:blip r:embed="rId5">
            <a:alphaModFix/>
          </a:blip>
          <a:stretch>
            <a:fillRect/>
          </a:stretch>
        </p:blipFill>
        <p:spPr>
          <a:xfrm>
            <a:off x="1069089" y="3088796"/>
            <a:ext cx="2721625" cy="671752"/>
          </a:xfrm>
          <a:prstGeom prst="rect">
            <a:avLst/>
          </a:prstGeom>
          <a:noFill/>
          <a:ln>
            <a:noFill/>
          </a:ln>
        </p:spPr>
      </p:pic>
      <p:pic>
        <p:nvPicPr>
          <p:cNvPr id="340" name="Google Shape;340;p53"/>
          <p:cNvPicPr preferRelativeResize="0"/>
          <p:nvPr/>
        </p:nvPicPr>
        <p:blipFill>
          <a:blip r:embed="rId6">
            <a:alphaModFix/>
          </a:blip>
          <a:stretch>
            <a:fillRect/>
          </a:stretch>
        </p:blipFill>
        <p:spPr>
          <a:xfrm>
            <a:off x="3952675" y="3192400"/>
            <a:ext cx="2592021" cy="671750"/>
          </a:xfrm>
          <a:prstGeom prst="rect">
            <a:avLst/>
          </a:prstGeom>
          <a:noFill/>
          <a:ln>
            <a:noFill/>
          </a:ln>
        </p:spPr>
      </p:pic>
      <p:sp>
        <p:nvSpPr>
          <p:cNvPr id="341" name="Google Shape;341;p53"/>
          <p:cNvSpPr txBox="1"/>
          <p:nvPr>
            <p:ph type="title"/>
          </p:nvPr>
        </p:nvSpPr>
        <p:spPr>
          <a:xfrm>
            <a:off x="1694200" y="4134100"/>
            <a:ext cx="6279900" cy="572700"/>
          </a:xfrm>
          <a:prstGeom prst="rect">
            <a:avLst/>
          </a:prstGeom>
        </p:spPr>
        <p:txBody>
          <a:bodyPr anchorCtr="0" anchor="t" bIns="91425" lIns="91425" spcFirstLastPara="1" rIns="91425" wrap="square" tIns="91425">
            <a:noAutofit/>
          </a:bodyPr>
          <a:lstStyle/>
          <a:p>
            <a:pPr indent="0" lvl="0" marL="0" rtl="0" algn="ctr">
              <a:lnSpc>
                <a:spcPct val="103125"/>
              </a:lnSpc>
              <a:spcBef>
                <a:spcPts val="0"/>
              </a:spcBef>
              <a:spcAft>
                <a:spcPts val="0"/>
              </a:spcAft>
              <a:buNone/>
            </a:pPr>
            <a:r>
              <a:rPr lang="en" sz="1200"/>
              <a:t>Hasil dari data split, yaitu 21.252 data untuk ‘train’ dan 9.109 data untuk ‘test’</a:t>
            </a:r>
            <a:endParaRPr i="1"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idx="1" type="body"/>
          </p:nvPr>
        </p:nvSpPr>
        <p:spPr>
          <a:xfrm>
            <a:off x="497650" y="754625"/>
            <a:ext cx="8520600" cy="996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t>Dalam tahap ini, kami mencoba membandingkan 6 algoritma, karena dianggap sebagai algoritma yang paling memberikan akurasi optimal pada beberapa penelitian sebelumnya dalam analisis regresi.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Berikut hasil di bawah ini untuk masing-masing algoritma:</a:t>
            </a:r>
            <a:endParaRPr sz="1200"/>
          </a:p>
        </p:txBody>
      </p:sp>
      <p:sp>
        <p:nvSpPr>
          <p:cNvPr id="347" name="Google Shape;347;p54"/>
          <p:cNvSpPr txBox="1"/>
          <p:nvPr>
            <p:ph type="title"/>
          </p:nvPr>
        </p:nvSpPr>
        <p:spPr>
          <a:xfrm>
            <a:off x="426100" y="181925"/>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a:solidFill>
                  <a:srgbClr val="0198A3"/>
                </a:solidFill>
              </a:rPr>
              <a:t>Modelling (membandingkan 6 algoritma)</a:t>
            </a:r>
            <a:endParaRPr>
              <a:solidFill>
                <a:srgbClr val="0198A3"/>
              </a:solidFill>
            </a:endParaRPr>
          </a:p>
        </p:txBody>
      </p:sp>
      <p:sp>
        <p:nvSpPr>
          <p:cNvPr id="348" name="Google Shape;348;p54"/>
          <p:cNvSpPr txBox="1"/>
          <p:nvPr>
            <p:ph type="title"/>
          </p:nvPr>
        </p:nvSpPr>
        <p:spPr>
          <a:xfrm>
            <a:off x="497650" y="3737550"/>
            <a:ext cx="8520600" cy="1129200"/>
          </a:xfrm>
          <a:prstGeom prst="rect">
            <a:avLst/>
          </a:prstGeom>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0" lang="en" sz="1100"/>
              <a:t>Dari hasil di atas :</a:t>
            </a:r>
            <a:endParaRPr b="0" sz="1100"/>
          </a:p>
          <a:p>
            <a:pPr indent="-298450" lvl="0" marL="457200" rtl="0" algn="l">
              <a:lnSpc>
                <a:spcPct val="103125"/>
              </a:lnSpc>
              <a:spcBef>
                <a:spcPts val="0"/>
              </a:spcBef>
              <a:spcAft>
                <a:spcPts val="0"/>
              </a:spcAft>
              <a:buSzPts val="1100"/>
              <a:buChar char="-"/>
            </a:pPr>
            <a:r>
              <a:rPr b="0" lang="en" sz="1100"/>
              <a:t>Nilai hasil </a:t>
            </a:r>
            <a:r>
              <a:rPr lang="en" sz="1100"/>
              <a:t>cross-validation (CV) </a:t>
            </a:r>
            <a:r>
              <a:rPr b="0" lang="en" sz="1100"/>
              <a:t>menjadi yang lebih kami pertimbangkan, karena itu mencerminkan keadaan performa model yang lebih </a:t>
            </a:r>
            <a:r>
              <a:rPr lang="en" sz="1100"/>
              <a:t>nyata</a:t>
            </a:r>
            <a:r>
              <a:rPr b="0" lang="en" sz="1100"/>
              <a:t> ketimbang tanpa CV.</a:t>
            </a:r>
            <a:endParaRPr b="0" sz="1100"/>
          </a:p>
          <a:p>
            <a:pPr indent="-298450" lvl="0" marL="457200" rtl="0" algn="l">
              <a:lnSpc>
                <a:spcPct val="103125"/>
              </a:lnSpc>
              <a:spcBef>
                <a:spcPts val="0"/>
              </a:spcBef>
              <a:spcAft>
                <a:spcPts val="0"/>
              </a:spcAft>
              <a:buSzPts val="1100"/>
              <a:buChar char="-"/>
            </a:pPr>
            <a:r>
              <a:rPr b="0" lang="en" sz="1100"/>
              <a:t>nilai </a:t>
            </a:r>
            <a:r>
              <a:rPr lang="en" sz="1100"/>
              <a:t>RMSE</a:t>
            </a:r>
            <a:r>
              <a:rPr b="0" lang="en" sz="1100"/>
              <a:t> untuk </a:t>
            </a:r>
            <a:r>
              <a:rPr i="1" lang="en" sz="1100"/>
              <a:t>RF</a:t>
            </a:r>
            <a:r>
              <a:rPr b="0" lang="en" sz="1100"/>
              <a:t> dan </a:t>
            </a:r>
            <a:r>
              <a:rPr i="1" lang="en" sz="1100"/>
              <a:t>XGB</a:t>
            </a:r>
            <a:r>
              <a:rPr lang="en" sz="1100"/>
              <a:t> </a:t>
            </a:r>
            <a:r>
              <a:rPr b="0" lang="en" sz="1100"/>
              <a:t>relatif </a:t>
            </a:r>
            <a:r>
              <a:rPr lang="en" sz="1100"/>
              <a:t>paling kecil</a:t>
            </a:r>
            <a:r>
              <a:rPr b="0" lang="en" sz="1100"/>
              <a:t>, mengindikasikan nilai error juga lebih kecil ketimbang algoritma lainnya.</a:t>
            </a:r>
            <a:endParaRPr b="0" sz="1100"/>
          </a:p>
          <a:p>
            <a:pPr indent="-298450" lvl="0" marL="457200" rtl="0" algn="l">
              <a:lnSpc>
                <a:spcPct val="103125"/>
              </a:lnSpc>
              <a:spcBef>
                <a:spcPts val="0"/>
              </a:spcBef>
              <a:spcAft>
                <a:spcPts val="0"/>
              </a:spcAft>
              <a:buSzPts val="1100"/>
              <a:buChar char="-"/>
            </a:pPr>
            <a:r>
              <a:rPr b="0" lang="en" sz="1100"/>
              <a:t>Nilai </a:t>
            </a:r>
            <a:r>
              <a:rPr lang="en" sz="1100"/>
              <a:t>R2</a:t>
            </a:r>
            <a:r>
              <a:rPr b="0" lang="en" sz="1100"/>
              <a:t> untuk </a:t>
            </a:r>
            <a:r>
              <a:rPr i="1" lang="en" sz="1100"/>
              <a:t>linear</a:t>
            </a:r>
            <a:r>
              <a:rPr b="0" lang="en" sz="1100"/>
              <a:t> dan </a:t>
            </a:r>
            <a:r>
              <a:rPr i="1" lang="en" sz="1100"/>
              <a:t>ridge</a:t>
            </a:r>
            <a:r>
              <a:rPr b="0" lang="en" sz="1100"/>
              <a:t> </a:t>
            </a:r>
            <a:r>
              <a:rPr lang="en" sz="1100"/>
              <a:t>lebih fit</a:t>
            </a:r>
            <a:r>
              <a:rPr b="0" lang="en" sz="1100"/>
              <a:t> karena jarak nilai train dan test nya relatif sama, namun algoritma </a:t>
            </a:r>
            <a:r>
              <a:rPr i="1" lang="en" sz="1100"/>
              <a:t>RF</a:t>
            </a:r>
            <a:r>
              <a:rPr b="0" i="1" lang="en" sz="1100"/>
              <a:t> </a:t>
            </a:r>
            <a:r>
              <a:rPr b="0" lang="en" sz="1100"/>
              <a:t>dan </a:t>
            </a:r>
            <a:r>
              <a:rPr i="1" lang="en" sz="1100"/>
              <a:t>XGB</a:t>
            </a:r>
            <a:r>
              <a:rPr b="0" lang="en" sz="1100"/>
              <a:t> memiliki </a:t>
            </a:r>
            <a:r>
              <a:rPr lang="en" sz="1100"/>
              <a:t>akurasi</a:t>
            </a:r>
            <a:r>
              <a:rPr b="0" lang="en" sz="1100"/>
              <a:t> yang relatif </a:t>
            </a:r>
            <a:r>
              <a:rPr lang="en" sz="1100"/>
              <a:t>lebih besar</a:t>
            </a:r>
            <a:r>
              <a:rPr b="0" lang="en" sz="1100"/>
              <a:t> untuk train dan test nya.</a:t>
            </a:r>
            <a:endParaRPr b="0" sz="1100"/>
          </a:p>
          <a:p>
            <a:pPr indent="0" lvl="0" marL="457200" rtl="0" algn="l">
              <a:lnSpc>
                <a:spcPct val="103125"/>
              </a:lnSpc>
              <a:spcBef>
                <a:spcPts val="0"/>
              </a:spcBef>
              <a:spcAft>
                <a:spcPts val="0"/>
              </a:spcAft>
              <a:buNone/>
            </a:pPr>
            <a:r>
              <a:t/>
            </a:r>
            <a:endParaRPr b="0" sz="1100"/>
          </a:p>
        </p:txBody>
      </p:sp>
      <p:pic>
        <p:nvPicPr>
          <p:cNvPr id="349" name="Google Shape;349;p54"/>
          <p:cNvPicPr preferRelativeResize="0"/>
          <p:nvPr/>
        </p:nvPicPr>
        <p:blipFill rotWithShape="1">
          <a:blip r:embed="rId3">
            <a:alphaModFix/>
          </a:blip>
          <a:srcRect b="0" l="0" r="0" t="67109"/>
          <a:stretch/>
        </p:blipFill>
        <p:spPr>
          <a:xfrm>
            <a:off x="6392200" y="1624176"/>
            <a:ext cx="2069257" cy="1081500"/>
          </a:xfrm>
          <a:prstGeom prst="rect">
            <a:avLst/>
          </a:prstGeom>
          <a:noFill/>
          <a:ln>
            <a:noFill/>
          </a:ln>
        </p:spPr>
      </p:pic>
      <p:pic>
        <p:nvPicPr>
          <p:cNvPr id="350" name="Google Shape;350;p54"/>
          <p:cNvPicPr preferRelativeResize="0"/>
          <p:nvPr/>
        </p:nvPicPr>
        <p:blipFill rotWithShape="1">
          <a:blip r:embed="rId4">
            <a:alphaModFix/>
          </a:blip>
          <a:srcRect b="52437" l="0" r="0" t="0"/>
          <a:stretch/>
        </p:blipFill>
        <p:spPr>
          <a:xfrm>
            <a:off x="4135175" y="2763600"/>
            <a:ext cx="1919050" cy="1047007"/>
          </a:xfrm>
          <a:prstGeom prst="rect">
            <a:avLst/>
          </a:prstGeom>
          <a:noFill/>
          <a:ln>
            <a:noFill/>
          </a:ln>
        </p:spPr>
      </p:pic>
      <p:pic>
        <p:nvPicPr>
          <p:cNvPr id="351" name="Google Shape;351;p54"/>
          <p:cNvPicPr preferRelativeResize="0"/>
          <p:nvPr/>
        </p:nvPicPr>
        <p:blipFill rotWithShape="1">
          <a:blip r:embed="rId3">
            <a:alphaModFix/>
          </a:blip>
          <a:srcRect b="66682" l="0" r="0" t="427"/>
          <a:stretch/>
        </p:blipFill>
        <p:spPr>
          <a:xfrm>
            <a:off x="659700" y="1624165"/>
            <a:ext cx="2069300" cy="1081500"/>
          </a:xfrm>
          <a:prstGeom prst="rect">
            <a:avLst/>
          </a:prstGeom>
          <a:noFill/>
          <a:ln>
            <a:noFill/>
          </a:ln>
        </p:spPr>
      </p:pic>
      <p:pic>
        <p:nvPicPr>
          <p:cNvPr id="352" name="Google Shape;352;p54"/>
          <p:cNvPicPr preferRelativeResize="0"/>
          <p:nvPr/>
        </p:nvPicPr>
        <p:blipFill rotWithShape="1">
          <a:blip r:embed="rId3">
            <a:alphaModFix/>
          </a:blip>
          <a:srcRect b="33665" l="0" r="0" t="33445"/>
          <a:stretch/>
        </p:blipFill>
        <p:spPr>
          <a:xfrm>
            <a:off x="3407464" y="1705337"/>
            <a:ext cx="2069300" cy="1081523"/>
          </a:xfrm>
          <a:prstGeom prst="rect">
            <a:avLst/>
          </a:prstGeom>
          <a:noFill/>
          <a:ln>
            <a:noFill/>
          </a:ln>
        </p:spPr>
      </p:pic>
      <p:pic>
        <p:nvPicPr>
          <p:cNvPr id="353" name="Google Shape;353;p54"/>
          <p:cNvPicPr preferRelativeResize="0"/>
          <p:nvPr/>
        </p:nvPicPr>
        <p:blipFill rotWithShape="1">
          <a:blip r:embed="rId4">
            <a:alphaModFix/>
          </a:blip>
          <a:srcRect b="0" l="0" r="0" t="48702"/>
          <a:stretch/>
        </p:blipFill>
        <p:spPr>
          <a:xfrm>
            <a:off x="1488425" y="2722500"/>
            <a:ext cx="1919059" cy="1129199"/>
          </a:xfrm>
          <a:prstGeom prst="rect">
            <a:avLst/>
          </a:prstGeom>
          <a:noFill/>
          <a:ln>
            <a:noFill/>
          </a:ln>
        </p:spPr>
      </p:pic>
      <p:grpSp>
        <p:nvGrpSpPr>
          <p:cNvPr id="354" name="Google Shape;354;p54"/>
          <p:cNvGrpSpPr/>
          <p:nvPr/>
        </p:nvGrpSpPr>
        <p:grpSpPr>
          <a:xfrm>
            <a:off x="6556475" y="2791800"/>
            <a:ext cx="2188512" cy="1018802"/>
            <a:chOff x="6556475" y="2791800"/>
            <a:chExt cx="2188512" cy="1018802"/>
          </a:xfrm>
        </p:grpSpPr>
        <p:grpSp>
          <p:nvGrpSpPr>
            <p:cNvPr id="355" name="Google Shape;355;p54"/>
            <p:cNvGrpSpPr/>
            <p:nvPr/>
          </p:nvGrpSpPr>
          <p:grpSpPr>
            <a:xfrm>
              <a:off x="6624676" y="2991551"/>
              <a:ext cx="2120312" cy="819050"/>
              <a:chOff x="157237" y="2980054"/>
              <a:chExt cx="1894489" cy="568509"/>
            </a:xfrm>
          </p:grpSpPr>
          <p:pic>
            <p:nvPicPr>
              <p:cNvPr id="356" name="Google Shape;356;p54"/>
              <p:cNvPicPr preferRelativeResize="0"/>
              <p:nvPr/>
            </p:nvPicPr>
            <p:blipFill rotWithShape="1">
              <a:blip r:embed="rId5">
                <a:alphaModFix/>
              </a:blip>
              <a:srcRect b="68462" l="0" r="0" t="0"/>
              <a:stretch/>
            </p:blipFill>
            <p:spPr>
              <a:xfrm>
                <a:off x="185075" y="2980054"/>
                <a:ext cx="1553557" cy="179250"/>
              </a:xfrm>
              <a:prstGeom prst="rect">
                <a:avLst/>
              </a:prstGeom>
              <a:noFill/>
              <a:ln>
                <a:noFill/>
              </a:ln>
            </p:spPr>
          </p:pic>
          <p:pic>
            <p:nvPicPr>
              <p:cNvPr id="357" name="Google Shape;357;p54"/>
              <p:cNvPicPr preferRelativeResize="0"/>
              <p:nvPr/>
            </p:nvPicPr>
            <p:blipFill>
              <a:blip r:embed="rId6">
                <a:alphaModFix/>
              </a:blip>
              <a:stretch>
                <a:fillRect/>
              </a:stretch>
            </p:blipFill>
            <p:spPr>
              <a:xfrm>
                <a:off x="157237" y="3348288"/>
                <a:ext cx="1894489" cy="200275"/>
              </a:xfrm>
              <a:prstGeom prst="rect">
                <a:avLst/>
              </a:prstGeom>
              <a:noFill/>
              <a:ln>
                <a:noFill/>
              </a:ln>
            </p:spPr>
          </p:pic>
          <p:pic>
            <p:nvPicPr>
              <p:cNvPr id="358" name="Google Shape;358;p54"/>
              <p:cNvPicPr preferRelativeResize="0"/>
              <p:nvPr/>
            </p:nvPicPr>
            <p:blipFill rotWithShape="1">
              <a:blip r:embed="rId5">
                <a:alphaModFix/>
              </a:blip>
              <a:srcRect b="0" l="0" r="0" t="64761"/>
              <a:stretch/>
            </p:blipFill>
            <p:spPr>
              <a:xfrm>
                <a:off x="185075" y="3172575"/>
                <a:ext cx="1553550" cy="200283"/>
              </a:xfrm>
              <a:prstGeom prst="rect">
                <a:avLst/>
              </a:prstGeom>
              <a:noFill/>
              <a:ln>
                <a:noFill/>
              </a:ln>
            </p:spPr>
          </p:pic>
        </p:grpSp>
        <p:pic>
          <p:nvPicPr>
            <p:cNvPr id="359" name="Google Shape;359;p54"/>
            <p:cNvPicPr preferRelativeResize="0"/>
            <p:nvPr/>
          </p:nvPicPr>
          <p:blipFill>
            <a:blip r:embed="rId7">
              <a:alphaModFix/>
            </a:blip>
            <a:stretch>
              <a:fillRect/>
            </a:stretch>
          </p:blipFill>
          <p:spPr>
            <a:xfrm>
              <a:off x="6556475" y="2791800"/>
              <a:ext cx="1208325" cy="1653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ph idx="1" type="body"/>
          </p:nvPr>
        </p:nvSpPr>
        <p:spPr>
          <a:xfrm>
            <a:off x="623400" y="946050"/>
            <a:ext cx="8520600" cy="9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100"/>
              <a:buFont typeface="Arial"/>
              <a:buNone/>
            </a:pPr>
            <a:r>
              <a:rPr lang="en" sz="1200"/>
              <a:t>Dalam tahap ini, kami akhirnya memutuskan untuk memilih RF dan XGboost untuk selanjutnya dilakukan tuning, karena memberikan performa R2 yang cukup baik ketimbang algoritma lainnya dan layak disandingkan dengan algoritma ANN yang memiliki nilai paling fit dan performa yang paling tinggi.</a:t>
            </a:r>
            <a:endParaRPr sz="1200"/>
          </a:p>
        </p:txBody>
      </p:sp>
      <p:sp>
        <p:nvSpPr>
          <p:cNvPr id="365" name="Google Shape;365;p55"/>
          <p:cNvSpPr txBox="1"/>
          <p:nvPr>
            <p:ph type="title"/>
          </p:nvPr>
        </p:nvSpPr>
        <p:spPr>
          <a:xfrm>
            <a:off x="439200" y="434900"/>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a:solidFill>
                  <a:srgbClr val="0198A3"/>
                </a:solidFill>
              </a:rPr>
              <a:t>Tuning for RF and XGB</a:t>
            </a:r>
            <a:endParaRPr>
              <a:solidFill>
                <a:srgbClr val="0198A3"/>
              </a:solidFill>
            </a:endParaRPr>
          </a:p>
        </p:txBody>
      </p:sp>
      <p:sp>
        <p:nvSpPr>
          <p:cNvPr id="366" name="Google Shape;366;p55"/>
          <p:cNvSpPr txBox="1"/>
          <p:nvPr>
            <p:ph type="title"/>
          </p:nvPr>
        </p:nvSpPr>
        <p:spPr>
          <a:xfrm>
            <a:off x="1694200" y="4134100"/>
            <a:ext cx="6279900" cy="572700"/>
          </a:xfrm>
          <a:prstGeom prst="rect">
            <a:avLst/>
          </a:prstGeom>
        </p:spPr>
        <p:txBody>
          <a:bodyPr anchorCtr="0" anchor="t" bIns="91425" lIns="91425" spcFirstLastPara="1" rIns="91425" wrap="square" tIns="91425">
            <a:noAutofit/>
          </a:bodyPr>
          <a:lstStyle/>
          <a:p>
            <a:pPr indent="0" lvl="0" marL="0" rtl="0" algn="ctr">
              <a:lnSpc>
                <a:spcPct val="103125"/>
              </a:lnSpc>
              <a:spcBef>
                <a:spcPts val="0"/>
              </a:spcBef>
              <a:spcAft>
                <a:spcPts val="0"/>
              </a:spcAft>
              <a:buNone/>
            </a:pPr>
            <a:r>
              <a:rPr b="0" lang="en" sz="1200"/>
              <a:t>Secara umum, hasil tuning dari </a:t>
            </a:r>
            <a:r>
              <a:rPr i="1" lang="en" sz="1200"/>
              <a:t>XGB</a:t>
            </a:r>
            <a:r>
              <a:rPr b="0" lang="en" sz="1200"/>
              <a:t> dan </a:t>
            </a:r>
            <a:r>
              <a:rPr i="1" lang="en" sz="1200"/>
              <a:t>RF</a:t>
            </a:r>
            <a:r>
              <a:rPr lang="en" sz="1200"/>
              <a:t> tidak memberikan dampak signifikan</a:t>
            </a:r>
            <a:r>
              <a:rPr b="0" lang="en" sz="1200"/>
              <a:t> pada performa R2, meskipun secara keseluruhan performa kedua algoritma model ini masih bisa mempertahankan nilainya yang memang cukup bagus sejak awal.</a:t>
            </a:r>
            <a:endParaRPr b="0" i="1" sz="1200"/>
          </a:p>
        </p:txBody>
      </p:sp>
      <p:sp>
        <p:nvSpPr>
          <p:cNvPr id="367" name="Google Shape;367;p55"/>
          <p:cNvSpPr txBox="1"/>
          <p:nvPr/>
        </p:nvSpPr>
        <p:spPr>
          <a:xfrm>
            <a:off x="5839450" y="1713250"/>
            <a:ext cx="975300" cy="6156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b="1" lang="en" sz="2800">
                <a:solidFill>
                  <a:srgbClr val="0198A3"/>
                </a:solidFill>
                <a:latin typeface="Montserrat"/>
                <a:ea typeface="Montserrat"/>
                <a:cs typeface="Montserrat"/>
                <a:sym typeface="Montserrat"/>
              </a:rPr>
              <a:t>RF</a:t>
            </a:r>
            <a:endParaRPr/>
          </a:p>
        </p:txBody>
      </p:sp>
      <p:sp>
        <p:nvSpPr>
          <p:cNvPr id="368" name="Google Shape;368;p55"/>
          <p:cNvSpPr txBox="1"/>
          <p:nvPr/>
        </p:nvSpPr>
        <p:spPr>
          <a:xfrm>
            <a:off x="2052875" y="1713250"/>
            <a:ext cx="1137000" cy="6156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b="1" lang="en" sz="2800">
                <a:solidFill>
                  <a:srgbClr val="0198A3"/>
                </a:solidFill>
                <a:latin typeface="Montserrat"/>
                <a:ea typeface="Montserrat"/>
                <a:cs typeface="Montserrat"/>
                <a:sym typeface="Montserrat"/>
              </a:rPr>
              <a:t>XGB</a:t>
            </a:r>
            <a:endParaRPr/>
          </a:p>
        </p:txBody>
      </p:sp>
      <p:pic>
        <p:nvPicPr>
          <p:cNvPr id="369" name="Google Shape;369;p55"/>
          <p:cNvPicPr preferRelativeResize="0"/>
          <p:nvPr/>
        </p:nvPicPr>
        <p:blipFill>
          <a:blip r:embed="rId3">
            <a:alphaModFix/>
          </a:blip>
          <a:stretch>
            <a:fillRect/>
          </a:stretch>
        </p:blipFill>
        <p:spPr>
          <a:xfrm>
            <a:off x="4891750" y="2405750"/>
            <a:ext cx="3044866" cy="1634250"/>
          </a:xfrm>
          <a:prstGeom prst="rect">
            <a:avLst/>
          </a:prstGeom>
          <a:noFill/>
          <a:ln>
            <a:noFill/>
          </a:ln>
        </p:spPr>
      </p:pic>
      <p:pic>
        <p:nvPicPr>
          <p:cNvPr id="370" name="Google Shape;370;p55"/>
          <p:cNvPicPr preferRelativeResize="0"/>
          <p:nvPr/>
        </p:nvPicPr>
        <p:blipFill>
          <a:blip r:embed="rId4">
            <a:alphaModFix/>
          </a:blip>
          <a:stretch>
            <a:fillRect/>
          </a:stretch>
        </p:blipFill>
        <p:spPr>
          <a:xfrm>
            <a:off x="1229863" y="2405750"/>
            <a:ext cx="3001854" cy="165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781300" y="1028975"/>
            <a:ext cx="7899900" cy="361800"/>
          </a:xfrm>
          <a:prstGeom prst="rect">
            <a:avLst/>
          </a:prstGeom>
          <a:noFill/>
          <a:ln>
            <a:noFill/>
          </a:ln>
        </p:spPr>
        <p:txBody>
          <a:bodyPr anchorCtr="0" anchor="t" bIns="34275" lIns="68575" spcFirstLastPara="1" rIns="68575" wrap="square" tIns="34275">
            <a:spAutoFit/>
          </a:bodyPr>
          <a:lstStyle/>
          <a:p>
            <a:pPr indent="0" lvl="0" marL="457200" marR="0" rtl="0" algn="just">
              <a:lnSpc>
                <a:spcPct val="165000"/>
              </a:lnSpc>
              <a:spcBef>
                <a:spcPts val="0"/>
              </a:spcBef>
              <a:spcAft>
                <a:spcPts val="0"/>
              </a:spcAft>
              <a:buNone/>
            </a:pPr>
            <a:r>
              <a:t/>
            </a:r>
            <a:endParaRPr i="0" sz="1900" u="none" cap="none" strike="noStrike">
              <a:solidFill>
                <a:schemeClr val="dk1"/>
              </a:solidFill>
              <a:latin typeface="Montserrat"/>
              <a:ea typeface="Montserrat"/>
              <a:cs typeface="Montserrat"/>
              <a:sym typeface="Montserrat"/>
            </a:endParaRPr>
          </a:p>
        </p:txBody>
      </p:sp>
      <p:sp>
        <p:nvSpPr>
          <p:cNvPr id="123" name="Google Shape;123;p29"/>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Dataset</a:t>
            </a:r>
            <a:endParaRPr b="1" i="0" sz="2400" u="none" cap="none" strike="noStrike">
              <a:solidFill>
                <a:srgbClr val="0198A3"/>
              </a:solidFill>
              <a:latin typeface="Montserrat"/>
              <a:ea typeface="Montserrat"/>
              <a:cs typeface="Montserrat"/>
              <a:sym typeface="Montserrat"/>
            </a:endParaRPr>
          </a:p>
        </p:txBody>
      </p:sp>
      <p:graphicFrame>
        <p:nvGraphicFramePr>
          <p:cNvPr id="124" name="Google Shape;124;p29"/>
          <p:cNvGraphicFramePr/>
          <p:nvPr/>
        </p:nvGraphicFramePr>
        <p:xfrm>
          <a:off x="918075" y="1090400"/>
          <a:ext cx="3000000" cy="3000000"/>
        </p:xfrm>
        <a:graphic>
          <a:graphicData uri="http://schemas.openxmlformats.org/drawingml/2006/table">
            <a:tbl>
              <a:tblPr>
                <a:noFill/>
                <a:tableStyleId>{0C23ECFC-E31E-4D2C-AF76-3E70BD431F45}</a:tableStyleId>
              </a:tblPr>
              <a:tblGrid>
                <a:gridCol w="3619500"/>
                <a:gridCol w="3619500"/>
              </a:tblGrid>
              <a:tr h="381000">
                <a:tc>
                  <a:txBody>
                    <a:bodyPr/>
                    <a:lstStyle/>
                    <a:p>
                      <a:pPr indent="0" lvl="0" marL="0" rtl="0" algn="ctr">
                        <a:lnSpc>
                          <a:spcPct val="115000"/>
                        </a:lnSpc>
                        <a:spcBef>
                          <a:spcPts val="0"/>
                        </a:spcBef>
                        <a:spcAft>
                          <a:spcPts val="0"/>
                        </a:spcAft>
                        <a:buNone/>
                      </a:pPr>
                      <a:r>
                        <a:rPr b="1" lang="en"/>
                        <a:t>Kolom</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Deskripsi</a:t>
                      </a:r>
                      <a:endParaRPr b="1"/>
                    </a:p>
                  </a:txBody>
                  <a:tcPr marT="9525" marB="91425"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comment_count</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Jumlah komentar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comments_disabled</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Status komentar dinonaktifkan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ratings_disabled</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Status rating dinonaktifkan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video_error_or_removed</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Apakah video mengalami error atau dihapus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description</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Deskripsi dari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No_tags</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Jumlah tag yang digunakan pada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desc_len</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Panjang kata dalam deskripsi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len_title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Panjang kata dalam judul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publish_date</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Tanggal publikasi video</a:t>
                      </a:r>
                      <a:endParaRPr sz="1200"/>
                    </a:p>
                  </a:txBody>
                  <a:tcPr marT="91425" marB="91425" marR="91425" marL="914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198A3"/>
                </a:solidFill>
              </a:rPr>
              <a:t>4. EVALUASI MODEL SETELAH TUNING</a:t>
            </a: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b="0" lang="en" sz="1100">
                <a:latin typeface="Arial"/>
                <a:ea typeface="Arial"/>
                <a:cs typeface="Arial"/>
                <a:sym typeface="Arial"/>
              </a:rPr>
              <a:t>		</a:t>
            </a:r>
            <a:endParaRPr b="0" sz="1100">
              <a:latin typeface="Arial"/>
              <a:ea typeface="Arial"/>
              <a:cs typeface="Arial"/>
              <a:sym typeface="Arial"/>
            </a:endParaRPr>
          </a:p>
          <a:p>
            <a:pPr indent="0" lvl="0" marL="0" rtl="0" algn="l">
              <a:spcBef>
                <a:spcPts val="0"/>
              </a:spcBef>
              <a:spcAft>
                <a:spcPts val="0"/>
              </a:spcAft>
              <a:buNone/>
            </a:pPr>
            <a:r>
              <a:t/>
            </a:r>
            <a:endParaRPr>
              <a:solidFill>
                <a:srgbClr val="0198A3"/>
              </a:solidFill>
            </a:endParaRPr>
          </a:p>
        </p:txBody>
      </p:sp>
      <p:sp>
        <p:nvSpPr>
          <p:cNvPr id="376" name="Google Shape;376;p56"/>
          <p:cNvSpPr txBox="1"/>
          <p:nvPr>
            <p:ph idx="1" type="body"/>
          </p:nvPr>
        </p:nvSpPr>
        <p:spPr>
          <a:xfrm>
            <a:off x="3430025" y="1095650"/>
            <a:ext cx="5625300" cy="38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70"/>
              <a:buFont typeface="Arial"/>
              <a:buNone/>
            </a:pPr>
            <a:r>
              <a:rPr lang="en" sz="945">
                <a:highlight>
                  <a:srgbClr val="F7F7F7"/>
                </a:highlight>
              </a:rPr>
              <a:t>Berdasarkan hasil evaluasi menggunakan metrik R^2 pada cross-validation (cv) ,performa model dapat dibandingkan sebagai berikut:</a:t>
            </a:r>
            <a:endParaRPr sz="945">
              <a:highlight>
                <a:srgbClr val="F7F7F7"/>
              </a:highlight>
            </a:endParaRPr>
          </a:p>
          <a:p>
            <a:pPr indent="-288607" lvl="0" marL="457200" rtl="0" algn="l">
              <a:spcBef>
                <a:spcPts val="0"/>
              </a:spcBef>
              <a:spcAft>
                <a:spcPts val="0"/>
              </a:spcAft>
              <a:buSzPts val="945"/>
              <a:buFont typeface="Montserrat"/>
              <a:buChar char="●"/>
            </a:pPr>
            <a:r>
              <a:rPr lang="en" sz="945">
                <a:highlight>
                  <a:srgbClr val="F7F7F7"/>
                </a:highlight>
              </a:rPr>
              <a:t>Tuned XGBoost Regressor: R^2 (cross-val test) = 0.873, R^2 (cross-val train) = 0.982</a:t>
            </a:r>
            <a:endParaRPr sz="945">
              <a:highlight>
                <a:srgbClr val="F7F7F7"/>
              </a:highlight>
            </a:endParaRPr>
          </a:p>
          <a:p>
            <a:pPr indent="-288607" lvl="0" marL="457200" rtl="0" algn="l">
              <a:spcBef>
                <a:spcPts val="0"/>
              </a:spcBef>
              <a:spcAft>
                <a:spcPts val="0"/>
              </a:spcAft>
              <a:buSzPts val="945"/>
              <a:buFont typeface="Montserrat"/>
              <a:buChar char="●"/>
            </a:pPr>
            <a:r>
              <a:rPr lang="en" sz="945">
                <a:highlight>
                  <a:srgbClr val="F7F7F7"/>
                </a:highlight>
              </a:rPr>
              <a:t>Tuned Random Forest: R^2 (cross-val test) = 0.858, R^2 (cross-val train) = 0.946</a:t>
            </a:r>
            <a:endParaRPr sz="945">
              <a:highlight>
                <a:srgbClr val="F7F7F7"/>
              </a:highlight>
            </a:endParaRPr>
          </a:p>
          <a:p>
            <a:pPr indent="-288607" lvl="0" marL="457200" rtl="0" algn="l">
              <a:spcBef>
                <a:spcPts val="0"/>
              </a:spcBef>
              <a:spcAft>
                <a:spcPts val="0"/>
              </a:spcAft>
              <a:buSzPts val="945"/>
              <a:buFont typeface="Montserrat"/>
              <a:buChar char="●"/>
            </a:pPr>
            <a:r>
              <a:rPr lang="en" sz="945">
                <a:highlight>
                  <a:srgbClr val="F7F7F7"/>
                </a:highlight>
              </a:rPr>
              <a:t>ANN (Artificial Neural Network): R^2 (cross-val test) = 0.926, R^2 (cross-val train) = 0.945</a:t>
            </a:r>
            <a:endParaRPr sz="945">
              <a:highlight>
                <a:srgbClr val="F7F7F7"/>
              </a:highlight>
            </a:endParaRPr>
          </a:p>
          <a:p>
            <a:pPr indent="0" lvl="0" marL="0" rtl="0" algn="l">
              <a:spcBef>
                <a:spcPts val="0"/>
              </a:spcBef>
              <a:spcAft>
                <a:spcPts val="0"/>
              </a:spcAft>
              <a:buSzPts val="770"/>
              <a:buNone/>
            </a:pPr>
            <a:r>
              <a:rPr lang="en" sz="945">
                <a:highlight>
                  <a:srgbClr val="F7F7F7"/>
                </a:highlight>
              </a:rPr>
              <a:t>Dari hasil tersebut, dapat dilihat bahwa ANN memiliki R^2 yang paling tinggi pada data pengujian (cross-val test), yaitu 0.926, yang menunjukkan kualitas prediksinya yang lebih baik dibandingkan dengan XGBoost Regressor (0.873) dan Random Forest (0.858). </a:t>
            </a:r>
            <a:endParaRPr sz="945">
              <a:highlight>
                <a:srgbClr val="F7F7F7"/>
              </a:highlight>
            </a:endParaRPr>
          </a:p>
          <a:p>
            <a:pPr indent="0" lvl="0" marL="0" rtl="0" algn="l">
              <a:spcBef>
                <a:spcPts val="0"/>
              </a:spcBef>
              <a:spcAft>
                <a:spcPts val="0"/>
              </a:spcAft>
              <a:buClr>
                <a:schemeClr val="dk1"/>
              </a:buClr>
              <a:buSzPts val="770"/>
              <a:buFont typeface="Arial"/>
              <a:buNone/>
            </a:pPr>
            <a:r>
              <a:t/>
            </a:r>
            <a:endParaRPr sz="945">
              <a:highlight>
                <a:srgbClr val="F7F7F7"/>
              </a:highlight>
            </a:endParaRPr>
          </a:p>
          <a:p>
            <a:pPr indent="0" lvl="0" marL="0" rtl="0" algn="l">
              <a:spcBef>
                <a:spcPts val="0"/>
              </a:spcBef>
              <a:spcAft>
                <a:spcPts val="0"/>
              </a:spcAft>
              <a:buSzPts val="770"/>
              <a:buNone/>
            </a:pPr>
            <a:r>
              <a:rPr lang="en" sz="945">
                <a:highlight>
                  <a:srgbClr val="F7F7F7"/>
                </a:highlight>
              </a:rPr>
              <a:t>Meskipun telah mencoba melakukan penyetelan (tuning) pada XGBoost Regressor dan Random Forest dengan harapan meningkatkan performa mereka, namun hasil penyetelan tidak menghasilkan peningkatan yang signifikan.</a:t>
            </a:r>
            <a:endParaRPr sz="945">
              <a:highlight>
                <a:srgbClr val="F7F7F7"/>
              </a:highlight>
            </a:endParaRPr>
          </a:p>
          <a:p>
            <a:pPr indent="0" lvl="0" marL="0" rtl="0" algn="l">
              <a:spcBef>
                <a:spcPts val="0"/>
              </a:spcBef>
              <a:spcAft>
                <a:spcPts val="0"/>
              </a:spcAft>
              <a:buSzPts val="770"/>
              <a:buNone/>
            </a:pPr>
            <a:r>
              <a:t/>
            </a:r>
            <a:endParaRPr sz="945">
              <a:highlight>
                <a:srgbClr val="F7F7F7"/>
              </a:highlight>
            </a:endParaRPr>
          </a:p>
          <a:p>
            <a:pPr indent="0" lvl="0" marL="0" rtl="0" algn="l">
              <a:spcBef>
                <a:spcPts val="0"/>
              </a:spcBef>
              <a:spcAft>
                <a:spcPts val="0"/>
              </a:spcAft>
              <a:buSzPts val="770"/>
              <a:buNone/>
            </a:pPr>
            <a:r>
              <a:rPr lang="en" sz="945">
                <a:highlight>
                  <a:srgbClr val="F7F7F7"/>
                </a:highlight>
              </a:rPr>
              <a:t>Rentang nilai R^2 yang berdekatan antara cross-val test dan cross-val train pada ANN mengonfirmasi efisiensi model ANN dalam mempelajari pola pada data dibandingkan dengan Tuned XGBoost Regressor dan Tuned Random Forest.</a:t>
            </a:r>
            <a:endParaRPr sz="945">
              <a:highlight>
                <a:srgbClr val="F7F7F7"/>
              </a:highlight>
            </a:endParaRPr>
          </a:p>
          <a:p>
            <a:pPr indent="0" lvl="0" marL="0" rtl="0" algn="l">
              <a:spcBef>
                <a:spcPts val="0"/>
              </a:spcBef>
              <a:spcAft>
                <a:spcPts val="0"/>
              </a:spcAft>
              <a:buSzPts val="770"/>
              <a:buNone/>
            </a:pPr>
            <a:r>
              <a:t/>
            </a:r>
            <a:endParaRPr sz="980"/>
          </a:p>
          <a:p>
            <a:pPr indent="0" lvl="0" marL="0" rtl="0" algn="l">
              <a:spcBef>
                <a:spcPts val="0"/>
              </a:spcBef>
              <a:spcAft>
                <a:spcPts val="0"/>
              </a:spcAft>
              <a:buSzPts val="770"/>
              <a:buNone/>
            </a:pPr>
            <a:r>
              <a:t/>
            </a:r>
            <a:endParaRPr sz="945">
              <a:highlight>
                <a:srgbClr val="F7F7F7"/>
              </a:highlight>
            </a:endParaRPr>
          </a:p>
          <a:p>
            <a:pPr indent="0" lvl="0" marL="0" rtl="0" algn="l">
              <a:spcBef>
                <a:spcPts val="0"/>
              </a:spcBef>
              <a:spcAft>
                <a:spcPts val="0"/>
              </a:spcAft>
              <a:buSzPts val="770"/>
              <a:buNone/>
            </a:pPr>
            <a:r>
              <a:rPr lang="en" sz="945">
                <a:highlight>
                  <a:srgbClr val="F7F7F7"/>
                </a:highlight>
              </a:rPr>
              <a:t>Dalam kesimpulannya, ANN dapat dipilih sebagai model dengan performa terbaik berdasarkan evaluasi R^2. </a:t>
            </a:r>
            <a:endParaRPr sz="980"/>
          </a:p>
        </p:txBody>
      </p:sp>
      <p:grpSp>
        <p:nvGrpSpPr>
          <p:cNvPr id="377" name="Google Shape;377;p56"/>
          <p:cNvGrpSpPr/>
          <p:nvPr/>
        </p:nvGrpSpPr>
        <p:grpSpPr>
          <a:xfrm>
            <a:off x="439346" y="1705299"/>
            <a:ext cx="2807424" cy="1550208"/>
            <a:chOff x="6556475" y="2791800"/>
            <a:chExt cx="2188512" cy="1018802"/>
          </a:xfrm>
        </p:grpSpPr>
        <p:grpSp>
          <p:nvGrpSpPr>
            <p:cNvPr id="378" name="Google Shape;378;p56"/>
            <p:cNvGrpSpPr/>
            <p:nvPr/>
          </p:nvGrpSpPr>
          <p:grpSpPr>
            <a:xfrm>
              <a:off x="6624676" y="2991551"/>
              <a:ext cx="2120312" cy="819050"/>
              <a:chOff x="157237" y="2980054"/>
              <a:chExt cx="1894489" cy="568509"/>
            </a:xfrm>
          </p:grpSpPr>
          <p:pic>
            <p:nvPicPr>
              <p:cNvPr id="379" name="Google Shape;379;p56"/>
              <p:cNvPicPr preferRelativeResize="0"/>
              <p:nvPr/>
            </p:nvPicPr>
            <p:blipFill rotWithShape="1">
              <a:blip r:embed="rId3">
                <a:alphaModFix/>
              </a:blip>
              <a:srcRect b="68462" l="0" r="0" t="0"/>
              <a:stretch/>
            </p:blipFill>
            <p:spPr>
              <a:xfrm>
                <a:off x="185075" y="2980054"/>
                <a:ext cx="1553557" cy="179250"/>
              </a:xfrm>
              <a:prstGeom prst="rect">
                <a:avLst/>
              </a:prstGeom>
              <a:noFill/>
              <a:ln>
                <a:noFill/>
              </a:ln>
            </p:spPr>
          </p:pic>
          <p:pic>
            <p:nvPicPr>
              <p:cNvPr id="380" name="Google Shape;380;p56"/>
              <p:cNvPicPr preferRelativeResize="0"/>
              <p:nvPr/>
            </p:nvPicPr>
            <p:blipFill>
              <a:blip r:embed="rId4">
                <a:alphaModFix/>
              </a:blip>
              <a:stretch>
                <a:fillRect/>
              </a:stretch>
            </p:blipFill>
            <p:spPr>
              <a:xfrm>
                <a:off x="157237" y="3348288"/>
                <a:ext cx="1894489" cy="200275"/>
              </a:xfrm>
              <a:prstGeom prst="rect">
                <a:avLst/>
              </a:prstGeom>
              <a:noFill/>
              <a:ln>
                <a:noFill/>
              </a:ln>
            </p:spPr>
          </p:pic>
          <p:pic>
            <p:nvPicPr>
              <p:cNvPr id="381" name="Google Shape;381;p56"/>
              <p:cNvPicPr preferRelativeResize="0"/>
              <p:nvPr/>
            </p:nvPicPr>
            <p:blipFill rotWithShape="1">
              <a:blip r:embed="rId3">
                <a:alphaModFix/>
              </a:blip>
              <a:srcRect b="0" l="0" r="0" t="64761"/>
              <a:stretch/>
            </p:blipFill>
            <p:spPr>
              <a:xfrm>
                <a:off x="185075" y="3172575"/>
                <a:ext cx="1553550" cy="200283"/>
              </a:xfrm>
              <a:prstGeom prst="rect">
                <a:avLst/>
              </a:prstGeom>
              <a:noFill/>
              <a:ln>
                <a:noFill/>
              </a:ln>
            </p:spPr>
          </p:pic>
        </p:grpSp>
        <p:pic>
          <p:nvPicPr>
            <p:cNvPr id="382" name="Google Shape;382;p56"/>
            <p:cNvPicPr preferRelativeResize="0"/>
            <p:nvPr/>
          </p:nvPicPr>
          <p:blipFill>
            <a:blip r:embed="rId5">
              <a:alphaModFix/>
            </a:blip>
            <a:stretch>
              <a:fillRect/>
            </a:stretch>
          </p:blipFill>
          <p:spPr>
            <a:xfrm>
              <a:off x="6556475" y="2791800"/>
              <a:ext cx="1208325" cy="1653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nvSpPr>
        <p:spPr>
          <a:xfrm>
            <a:off x="4289625" y="1149375"/>
            <a:ext cx="3965100" cy="2532000"/>
          </a:xfrm>
          <a:prstGeom prst="rect">
            <a:avLst/>
          </a:prstGeom>
          <a:noFill/>
          <a:ln>
            <a:noFill/>
          </a:ln>
        </p:spPr>
        <p:txBody>
          <a:bodyPr anchorCtr="0" anchor="t" bIns="34275" lIns="68575" spcFirstLastPara="1" rIns="68575" wrap="square" tIns="34275">
            <a:spAutoFit/>
          </a:bodyPr>
          <a:lstStyle/>
          <a:p>
            <a:pPr indent="0" lvl="0" marL="457200" marR="190500" rtl="0" algn="just">
              <a:lnSpc>
                <a:spcPct val="100000"/>
              </a:lnSpc>
              <a:spcBef>
                <a:spcPts val="1200"/>
              </a:spcBef>
              <a:spcAft>
                <a:spcPts val="0"/>
              </a:spcAft>
              <a:buNone/>
            </a:pPr>
            <a:r>
              <a:rPr lang="en" sz="1000">
                <a:solidFill>
                  <a:schemeClr val="dk1"/>
                </a:solidFill>
                <a:latin typeface="Montserrat"/>
                <a:ea typeface="Montserrat"/>
                <a:cs typeface="Montserrat"/>
                <a:sym typeface="Montserrat"/>
              </a:rPr>
              <a:t>Dalam descriptive statistic, kami mencoba memanggil kolom, jumlah row data beserta tipe datanya menggunakan df.info.</a:t>
            </a:r>
            <a:endParaRPr sz="1000">
              <a:solidFill>
                <a:schemeClr val="dk1"/>
              </a:solidFill>
              <a:latin typeface="Montserrat"/>
              <a:ea typeface="Montserrat"/>
              <a:cs typeface="Montserrat"/>
              <a:sym typeface="Montserrat"/>
            </a:endParaRPr>
          </a:p>
          <a:p>
            <a:pPr indent="0" lvl="0" marL="457200" marR="190500" rtl="0" algn="just">
              <a:lnSpc>
                <a:spcPct val="100000"/>
              </a:lnSpc>
              <a:spcBef>
                <a:spcPts val="1200"/>
              </a:spcBef>
              <a:spcAft>
                <a:spcPts val="0"/>
              </a:spcAft>
              <a:buNone/>
            </a:pPr>
            <a:r>
              <a:rPr lang="en" sz="1000">
                <a:solidFill>
                  <a:schemeClr val="dk1"/>
                </a:solidFill>
                <a:latin typeface="Montserrat"/>
                <a:ea typeface="Montserrat"/>
                <a:cs typeface="Montserrat"/>
                <a:sym typeface="Montserrat"/>
              </a:rPr>
              <a:t>Pada dataset </a:t>
            </a:r>
            <a:r>
              <a:rPr b="1" lang="en" sz="1000">
                <a:solidFill>
                  <a:schemeClr val="dk1"/>
                </a:solidFill>
                <a:latin typeface="Montserrat"/>
                <a:ea typeface="Montserrat"/>
                <a:cs typeface="Montserrat"/>
                <a:sym typeface="Montserrat"/>
              </a:rPr>
              <a:t>youtube_statistics.xlsx </a:t>
            </a:r>
            <a:r>
              <a:rPr lang="en" sz="1000">
                <a:solidFill>
                  <a:schemeClr val="dk1"/>
                </a:solidFill>
                <a:latin typeface="Montserrat"/>
                <a:ea typeface="Montserrat"/>
                <a:cs typeface="Montserrat"/>
                <a:sym typeface="Montserrat"/>
              </a:rPr>
              <a:t>terdapat </a:t>
            </a:r>
            <a:r>
              <a:rPr b="1" lang="en" sz="1000">
                <a:solidFill>
                  <a:schemeClr val="dk1"/>
                </a:solidFill>
                <a:latin typeface="Montserrat"/>
                <a:ea typeface="Montserrat"/>
                <a:cs typeface="Montserrat"/>
                <a:sym typeface="Montserrat"/>
              </a:rPr>
              <a:t>36791 baris</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18 kolom</a:t>
            </a:r>
            <a:r>
              <a:rPr lang="en" sz="1000">
                <a:solidFill>
                  <a:schemeClr val="dk1"/>
                </a:solidFill>
                <a:latin typeface="Montserrat"/>
                <a:ea typeface="Montserrat"/>
                <a:cs typeface="Montserrat"/>
                <a:sym typeface="Montserrat"/>
              </a:rPr>
              <a:t>. Dataset tersebut memiliki 4 jenis tipe data, yaitu </a:t>
            </a:r>
            <a:r>
              <a:rPr b="1" lang="en" sz="1000">
                <a:solidFill>
                  <a:schemeClr val="dk1"/>
                </a:solidFill>
                <a:latin typeface="Montserrat"/>
                <a:ea typeface="Montserrat"/>
                <a:cs typeface="Montserrat"/>
                <a:sym typeface="Montserrat"/>
              </a:rPr>
              <a:t>object, int64, bool, </a:t>
            </a:r>
            <a:r>
              <a:rPr lang="en" sz="1000">
                <a:solidFill>
                  <a:schemeClr val="dk1"/>
                </a:solidFill>
                <a:latin typeface="Montserrat"/>
                <a:ea typeface="Montserrat"/>
                <a:cs typeface="Montserrat"/>
                <a:sym typeface="Montserrat"/>
              </a:rPr>
              <a:t>dan</a:t>
            </a:r>
            <a:r>
              <a:rPr b="1" lang="en" sz="1000">
                <a:solidFill>
                  <a:schemeClr val="dk1"/>
                </a:solidFill>
                <a:latin typeface="Montserrat"/>
                <a:ea typeface="Montserrat"/>
                <a:cs typeface="Montserrat"/>
                <a:sym typeface="Montserrat"/>
              </a:rPr>
              <a:t> datetime64[ns].</a:t>
            </a:r>
            <a:endParaRPr b="1" sz="1000">
              <a:solidFill>
                <a:schemeClr val="dk1"/>
              </a:solidFill>
              <a:latin typeface="Montserrat"/>
              <a:ea typeface="Montserrat"/>
              <a:cs typeface="Montserrat"/>
              <a:sym typeface="Montserrat"/>
            </a:endParaRPr>
          </a:p>
          <a:p>
            <a:pPr indent="0" lvl="0" marL="457200" marR="190500" rtl="0" algn="just">
              <a:lnSpc>
                <a:spcPct val="100000"/>
              </a:lnSpc>
              <a:spcBef>
                <a:spcPts val="1200"/>
              </a:spcBef>
              <a:spcAft>
                <a:spcPts val="0"/>
              </a:spcAft>
              <a:buNone/>
            </a:pPr>
            <a:r>
              <a:rPr lang="en" sz="1000">
                <a:solidFill>
                  <a:schemeClr val="dk1"/>
                </a:solidFill>
                <a:latin typeface="Montserrat"/>
                <a:ea typeface="Montserrat"/>
                <a:cs typeface="Montserrat"/>
                <a:sym typeface="Montserrat"/>
              </a:rPr>
              <a:t>Tipe data pada kolom </a:t>
            </a:r>
            <a:r>
              <a:rPr b="1" lang="en" sz="1000">
                <a:solidFill>
                  <a:schemeClr val="dk1"/>
                </a:solidFill>
                <a:latin typeface="Montserrat"/>
                <a:ea typeface="Montserrat"/>
                <a:cs typeface="Montserrat"/>
                <a:sym typeface="Montserrat"/>
              </a:rPr>
              <a:t>trending_date</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publish_time </a:t>
            </a:r>
            <a:r>
              <a:rPr lang="en" sz="1000">
                <a:solidFill>
                  <a:schemeClr val="dk1"/>
                </a:solidFill>
                <a:latin typeface="Montserrat"/>
                <a:ea typeface="Montserrat"/>
                <a:cs typeface="Montserrat"/>
                <a:sym typeface="Montserrat"/>
              </a:rPr>
              <a:t>harusnya menggunakan tipe data </a:t>
            </a:r>
            <a:r>
              <a:rPr b="1" lang="en" sz="1000">
                <a:solidFill>
                  <a:schemeClr val="dk1"/>
                </a:solidFill>
                <a:latin typeface="Montserrat"/>
                <a:ea typeface="Montserrat"/>
                <a:cs typeface="Montserrat"/>
                <a:sym typeface="Montserrat"/>
              </a:rPr>
              <a:t>datetime64[ns]</a:t>
            </a:r>
            <a:r>
              <a:rPr lang="en" sz="1000">
                <a:solidFill>
                  <a:schemeClr val="dk1"/>
                </a:solidFill>
                <a:latin typeface="Montserrat"/>
                <a:ea typeface="Montserrat"/>
                <a:cs typeface="Montserrat"/>
                <a:sym typeface="Montserrat"/>
              </a:rPr>
              <a:t> karena menunjukkan data tanggal dan data waktu.</a:t>
            </a:r>
            <a:endParaRPr sz="1000">
              <a:solidFill>
                <a:schemeClr val="dk1"/>
              </a:solidFill>
              <a:latin typeface="Montserrat"/>
              <a:ea typeface="Montserrat"/>
              <a:cs typeface="Montserrat"/>
              <a:sym typeface="Montserrat"/>
            </a:endParaRPr>
          </a:p>
          <a:p>
            <a:pPr indent="0" lvl="0" marL="457200" marR="190500" rtl="0" algn="just">
              <a:lnSpc>
                <a:spcPct val="100000"/>
              </a:lnSpc>
              <a:spcBef>
                <a:spcPts val="1200"/>
              </a:spcBef>
              <a:spcAft>
                <a:spcPts val="600"/>
              </a:spcAft>
              <a:buNone/>
            </a:pPr>
            <a:r>
              <a:rPr lang="en" sz="1000">
                <a:solidFill>
                  <a:schemeClr val="dk1"/>
                </a:solidFill>
                <a:latin typeface="Montserrat"/>
                <a:ea typeface="Montserrat"/>
                <a:cs typeface="Montserrat"/>
                <a:sym typeface="Montserrat"/>
              </a:rPr>
              <a:t>Serta pada kolom </a:t>
            </a:r>
            <a:r>
              <a:rPr b="1" lang="en" sz="1000">
                <a:solidFill>
                  <a:schemeClr val="dk1"/>
                </a:solidFill>
                <a:latin typeface="Montserrat"/>
                <a:ea typeface="Montserrat"/>
                <a:cs typeface="Montserrat"/>
                <a:sym typeface="Montserrat"/>
              </a:rPr>
              <a:t>description </a:t>
            </a:r>
            <a:r>
              <a:rPr lang="en" sz="1000">
                <a:solidFill>
                  <a:schemeClr val="dk1"/>
                </a:solidFill>
                <a:latin typeface="Montserrat"/>
                <a:ea typeface="Montserrat"/>
                <a:cs typeface="Montserrat"/>
                <a:sym typeface="Montserrat"/>
              </a:rPr>
              <a:t>terdapat missing value yaitu sebanyak </a:t>
            </a:r>
            <a:r>
              <a:rPr b="1" lang="en" sz="1000">
                <a:solidFill>
                  <a:schemeClr val="dk1"/>
                </a:solidFill>
                <a:latin typeface="Montserrat"/>
                <a:ea typeface="Montserrat"/>
                <a:cs typeface="Montserrat"/>
                <a:sym typeface="Montserrat"/>
              </a:rPr>
              <a:t>45 baris.</a:t>
            </a:r>
            <a:endParaRPr b="1" sz="1000">
              <a:solidFill>
                <a:schemeClr val="dk1"/>
              </a:solidFill>
              <a:latin typeface="Montserrat"/>
              <a:ea typeface="Montserrat"/>
              <a:cs typeface="Montserrat"/>
              <a:sym typeface="Montserrat"/>
            </a:endParaRPr>
          </a:p>
        </p:txBody>
      </p:sp>
      <p:sp>
        <p:nvSpPr>
          <p:cNvPr id="130" name="Google Shape;130;p30"/>
          <p:cNvSpPr txBox="1"/>
          <p:nvPr/>
        </p:nvSpPr>
        <p:spPr>
          <a:xfrm>
            <a:off x="781290" y="691831"/>
            <a:ext cx="55143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000">
                <a:solidFill>
                  <a:srgbClr val="0198A3"/>
                </a:solidFill>
                <a:latin typeface="Montserrat"/>
                <a:ea typeface="Montserrat"/>
                <a:cs typeface="Montserrat"/>
                <a:sym typeface="Montserrat"/>
              </a:rPr>
              <a:t>Descriptive Statistic</a:t>
            </a:r>
            <a:endParaRPr b="1" i="0" sz="2000" u="none" cap="none" strike="noStrike">
              <a:solidFill>
                <a:srgbClr val="0198A3"/>
              </a:solidFill>
              <a:latin typeface="Montserrat"/>
              <a:ea typeface="Montserrat"/>
              <a:cs typeface="Montserrat"/>
              <a:sym typeface="Montserrat"/>
            </a:endParaRPr>
          </a:p>
        </p:txBody>
      </p:sp>
      <p:pic>
        <p:nvPicPr>
          <p:cNvPr id="131" name="Google Shape;131;p30"/>
          <p:cNvPicPr preferRelativeResize="0"/>
          <p:nvPr/>
        </p:nvPicPr>
        <p:blipFill>
          <a:blip r:embed="rId3">
            <a:alphaModFix/>
          </a:blip>
          <a:stretch>
            <a:fillRect/>
          </a:stretch>
        </p:blipFill>
        <p:spPr>
          <a:xfrm>
            <a:off x="884525" y="1149375"/>
            <a:ext cx="3405093" cy="3447924"/>
          </a:xfrm>
          <a:prstGeom prst="rect">
            <a:avLst/>
          </a:prstGeom>
          <a:noFill/>
          <a:ln>
            <a:noFill/>
          </a:ln>
          <a:effectLst>
            <a:outerShdw blurRad="57150" rotWithShape="0" algn="bl" dir="5400000" dist="19050">
              <a:srgbClr val="000000">
                <a:alpha val="50000"/>
              </a:srgbClr>
            </a:outerShdw>
          </a:effectLst>
        </p:spPr>
      </p:pic>
      <p:sp>
        <p:nvSpPr>
          <p:cNvPr id="132" name="Google Shape;132;p30"/>
          <p:cNvSpPr txBox="1"/>
          <p:nvPr/>
        </p:nvSpPr>
        <p:spPr>
          <a:xfrm>
            <a:off x="781302" y="81875"/>
            <a:ext cx="6837600" cy="438600"/>
          </a:xfrm>
          <a:prstGeom prst="rect">
            <a:avLst/>
          </a:prstGeom>
          <a:noFill/>
          <a:ln>
            <a:noFill/>
          </a:ln>
        </p:spPr>
        <p:txBody>
          <a:bodyPr anchorCtr="0" anchor="t" bIns="34275" lIns="68575" spcFirstLastPara="1" rIns="68575" wrap="square" tIns="34275">
            <a:spAutoFit/>
          </a:bodyPr>
          <a:lstStyle/>
          <a:p>
            <a:pPr indent="-381000" lvl="0" marL="457200" marR="0" rtl="0" algn="l">
              <a:lnSpc>
                <a:spcPct val="103125"/>
              </a:lnSpc>
              <a:spcBef>
                <a:spcPts val="0"/>
              </a:spcBef>
              <a:spcAft>
                <a:spcPts val="0"/>
              </a:spcAft>
              <a:buClr>
                <a:srgbClr val="0198A3"/>
              </a:buClr>
              <a:buSzPts val="2400"/>
              <a:buFont typeface="Montserrat"/>
              <a:buAutoNum type="arabicPeriod"/>
            </a:pPr>
            <a:r>
              <a:rPr b="1" lang="en" sz="2400">
                <a:solidFill>
                  <a:srgbClr val="0198A3"/>
                </a:solidFill>
                <a:latin typeface="Montserrat"/>
                <a:ea typeface="Montserrat"/>
                <a:cs typeface="Montserrat"/>
                <a:sym typeface="Montserrat"/>
              </a:rPr>
              <a:t>EXPLORATORY DATA ANALYSIS</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1"/>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Descriptive Statistic</a:t>
            </a:r>
            <a:endParaRPr b="1" i="0" sz="2400" u="none" cap="none" strike="noStrike">
              <a:solidFill>
                <a:srgbClr val="0198A3"/>
              </a:solidFill>
              <a:latin typeface="Montserrat"/>
              <a:ea typeface="Montserrat"/>
              <a:cs typeface="Montserrat"/>
              <a:sym typeface="Montserrat"/>
            </a:endParaRPr>
          </a:p>
        </p:txBody>
      </p:sp>
      <p:sp>
        <p:nvSpPr>
          <p:cNvPr id="138" name="Google Shape;138;p31"/>
          <p:cNvSpPr txBox="1"/>
          <p:nvPr/>
        </p:nvSpPr>
        <p:spPr>
          <a:xfrm>
            <a:off x="352650" y="3388875"/>
            <a:ext cx="8609700" cy="1262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Pada kolom </a:t>
            </a:r>
            <a:r>
              <a:rPr b="1" lang="en" sz="1000">
                <a:solidFill>
                  <a:schemeClr val="dk1"/>
                </a:solidFill>
                <a:latin typeface="Montserrat"/>
                <a:ea typeface="Montserrat"/>
                <a:cs typeface="Montserrat"/>
                <a:sym typeface="Montserrat"/>
              </a:rPr>
              <a:t>likes, comment_count, </a:t>
            </a:r>
            <a:r>
              <a:rPr lang="en" sz="1000">
                <a:solidFill>
                  <a:schemeClr val="dk1"/>
                </a:solidFill>
                <a:latin typeface="Montserrat"/>
                <a:ea typeface="Montserrat"/>
                <a:cs typeface="Montserrat"/>
                <a:sym typeface="Montserrat"/>
              </a:rPr>
              <a:t>dan </a:t>
            </a:r>
            <a:r>
              <a:rPr b="1" lang="en" sz="1000">
                <a:solidFill>
                  <a:schemeClr val="dk1"/>
                </a:solidFill>
                <a:latin typeface="Montserrat"/>
                <a:ea typeface="Montserrat"/>
                <a:cs typeface="Montserrat"/>
                <a:sym typeface="Montserrat"/>
              </a:rPr>
              <a:t>desc_len</a:t>
            </a:r>
            <a:r>
              <a:rPr lang="en" sz="1000">
                <a:solidFill>
                  <a:schemeClr val="dk1"/>
                </a:solidFill>
                <a:latin typeface="Montserrat"/>
                <a:ea typeface="Montserrat"/>
                <a:cs typeface="Montserrat"/>
                <a:sym typeface="Montserrat"/>
              </a:rPr>
              <a:t> nilai rata-rata hitungnya </a:t>
            </a:r>
            <a:r>
              <a:rPr b="1" lang="en" sz="1000">
                <a:solidFill>
                  <a:schemeClr val="dk1"/>
                </a:solidFill>
                <a:latin typeface="Montserrat"/>
                <a:ea typeface="Montserrat"/>
                <a:cs typeface="Montserrat"/>
                <a:sym typeface="Montserrat"/>
              </a:rPr>
              <a:t>(mean) lebih besar</a:t>
            </a:r>
            <a:r>
              <a:rPr lang="en" sz="1000">
                <a:solidFill>
                  <a:schemeClr val="dk1"/>
                </a:solidFill>
                <a:latin typeface="Montserrat"/>
                <a:ea typeface="Montserrat"/>
                <a:cs typeface="Montserrat"/>
                <a:sym typeface="Montserrat"/>
              </a:rPr>
              <a:t> bila dibandingkan dengan nilai kuartil tengah </a:t>
            </a:r>
            <a:r>
              <a:rPr b="1" lang="en" sz="1000">
                <a:solidFill>
                  <a:schemeClr val="dk1"/>
                </a:solidFill>
                <a:latin typeface="Montserrat"/>
                <a:ea typeface="Montserrat"/>
                <a:cs typeface="Montserrat"/>
                <a:sym typeface="Montserrat"/>
              </a:rPr>
              <a:t>(median)</a:t>
            </a:r>
            <a:r>
              <a:rPr lang="en" sz="1000">
                <a:solidFill>
                  <a:schemeClr val="dk1"/>
                </a:solidFill>
                <a:latin typeface="Montserrat"/>
                <a:ea typeface="Montserrat"/>
                <a:cs typeface="Montserrat"/>
                <a:sym typeface="Montserrat"/>
              </a:rPr>
              <a:t>, hal tersebut menunjukkan bahwa grafik distribusi frekuensi kolom-kolom tersebut cenderung miring </a:t>
            </a:r>
            <a:r>
              <a:rPr b="1" lang="en" sz="1000">
                <a:solidFill>
                  <a:schemeClr val="dk1"/>
                </a:solidFill>
                <a:latin typeface="Montserrat"/>
                <a:ea typeface="Montserrat"/>
                <a:cs typeface="Montserrat"/>
                <a:sym typeface="Montserrat"/>
              </a:rPr>
              <a:t>(skew) ke kanan</a:t>
            </a:r>
            <a:r>
              <a:rPr lang="en" sz="1000">
                <a:solidFill>
                  <a:schemeClr val="dk1"/>
                </a:solidFill>
                <a:latin typeface="Montserrat"/>
                <a:ea typeface="Montserrat"/>
                <a:cs typeface="Montserrat"/>
                <a:sym typeface="Montserrat"/>
              </a:rPr>
              <a:t>. Sedangkan pada kolom </a:t>
            </a:r>
            <a:r>
              <a:rPr b="1" lang="en" sz="1000">
                <a:solidFill>
                  <a:schemeClr val="dk1"/>
                </a:solidFill>
                <a:latin typeface="Montserrat"/>
                <a:ea typeface="Montserrat"/>
                <a:cs typeface="Montserrat"/>
                <a:sym typeface="Montserrat"/>
              </a:rPr>
              <a:t>views </a:t>
            </a:r>
            <a:r>
              <a:rPr lang="en" sz="1000">
                <a:solidFill>
                  <a:schemeClr val="dk1"/>
                </a:solidFill>
                <a:latin typeface="Montserrat"/>
                <a:ea typeface="Montserrat"/>
                <a:cs typeface="Montserrat"/>
                <a:sym typeface="Montserrat"/>
              </a:rPr>
              <a:t>dan</a:t>
            </a:r>
            <a:r>
              <a:rPr b="1" lang="en" sz="1000">
                <a:solidFill>
                  <a:schemeClr val="dk1"/>
                </a:solidFill>
                <a:latin typeface="Montserrat"/>
                <a:ea typeface="Montserrat"/>
                <a:cs typeface="Montserrat"/>
                <a:sym typeface="Montserrat"/>
              </a:rPr>
              <a:t> len_title</a:t>
            </a:r>
            <a:r>
              <a:rPr lang="en" sz="1000">
                <a:solidFill>
                  <a:schemeClr val="dk1"/>
                </a:solidFill>
                <a:latin typeface="Montserrat"/>
                <a:ea typeface="Montserrat"/>
                <a:cs typeface="Montserrat"/>
                <a:sym typeface="Montserrat"/>
              </a:rPr>
              <a:t> niai </a:t>
            </a:r>
            <a:r>
              <a:rPr b="1" lang="en" sz="1000">
                <a:solidFill>
                  <a:schemeClr val="dk1"/>
                </a:solidFill>
                <a:latin typeface="Montserrat"/>
                <a:ea typeface="Montserrat"/>
                <a:cs typeface="Montserrat"/>
                <a:sym typeface="Montserrat"/>
              </a:rPr>
              <a:t>mean lebih kecil</a:t>
            </a:r>
            <a:r>
              <a:rPr lang="en" sz="1000">
                <a:solidFill>
                  <a:schemeClr val="dk1"/>
                </a:solidFill>
                <a:latin typeface="Montserrat"/>
                <a:ea typeface="Montserrat"/>
                <a:cs typeface="Montserrat"/>
                <a:sym typeface="Montserrat"/>
              </a:rPr>
              <a:t>, yang menunjukkan bahwa grafik distribusi frekuensinya miring </a:t>
            </a:r>
            <a:r>
              <a:rPr b="1" lang="en" sz="1000">
                <a:solidFill>
                  <a:schemeClr val="dk1"/>
                </a:solidFill>
                <a:latin typeface="Montserrat"/>
                <a:ea typeface="Montserrat"/>
                <a:cs typeface="Montserrat"/>
                <a:sym typeface="Montserrat"/>
              </a:rPr>
              <a:t>(skew) ke kiri.</a:t>
            </a:r>
            <a:endParaRPr b="1" sz="10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000">
              <a:solidFill>
                <a:schemeClr val="dk1"/>
              </a:solidFill>
              <a:latin typeface="Montserrat"/>
              <a:ea typeface="Montserrat"/>
              <a:cs typeface="Montserrat"/>
              <a:sym typeface="Montserrat"/>
            </a:endParaRPr>
          </a:p>
          <a:p>
            <a:pPr indent="-292100" lvl="0" marL="457200" rtl="0" algn="just">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Pada kolom </a:t>
            </a:r>
            <a:r>
              <a:rPr b="1" lang="en" sz="1000">
                <a:solidFill>
                  <a:schemeClr val="dk1"/>
                </a:solidFill>
                <a:latin typeface="Montserrat"/>
                <a:ea typeface="Montserrat"/>
                <a:cs typeface="Montserrat"/>
                <a:sym typeface="Montserrat"/>
              </a:rPr>
              <a:t>comment_count</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desc_len</a:t>
            </a:r>
            <a:r>
              <a:rPr lang="en" sz="1000">
                <a:solidFill>
                  <a:schemeClr val="dk1"/>
                </a:solidFill>
                <a:latin typeface="Montserrat"/>
                <a:ea typeface="Montserrat"/>
                <a:cs typeface="Montserrat"/>
                <a:sym typeface="Montserrat"/>
              </a:rPr>
              <a:t> standar deviasinya sangat tinggi, yang menunjukkan bahwa nilainya sangatlah beragam, hal tersebut juga ditandai dengan nilai minimal dan maksimalnya yang berbeda jauh.</a:t>
            </a:r>
            <a:endParaRPr sz="1000">
              <a:solidFill>
                <a:schemeClr val="dk1"/>
              </a:solidFill>
              <a:highlight>
                <a:srgbClr val="FFFFFF"/>
              </a:highlight>
              <a:latin typeface="Montserrat"/>
              <a:ea typeface="Montserrat"/>
              <a:cs typeface="Montserrat"/>
              <a:sym typeface="Montserrat"/>
            </a:endParaRPr>
          </a:p>
        </p:txBody>
      </p:sp>
      <p:pic>
        <p:nvPicPr>
          <p:cNvPr id="139" name="Google Shape;139;p31"/>
          <p:cNvPicPr preferRelativeResize="0"/>
          <p:nvPr/>
        </p:nvPicPr>
        <p:blipFill>
          <a:blip r:embed="rId3">
            <a:alphaModFix/>
          </a:blip>
          <a:stretch>
            <a:fillRect/>
          </a:stretch>
        </p:blipFill>
        <p:spPr>
          <a:xfrm>
            <a:off x="642675" y="1010582"/>
            <a:ext cx="6572695" cy="2260293"/>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Descriptive Statistic</a:t>
            </a:r>
            <a:endParaRPr b="1" i="0" sz="2400" u="none" cap="none" strike="noStrike">
              <a:solidFill>
                <a:srgbClr val="0198A3"/>
              </a:solidFill>
              <a:latin typeface="Montserrat"/>
              <a:ea typeface="Montserrat"/>
              <a:cs typeface="Montserrat"/>
              <a:sym typeface="Montserrat"/>
            </a:endParaRPr>
          </a:p>
        </p:txBody>
      </p:sp>
      <p:pic>
        <p:nvPicPr>
          <p:cNvPr id="145" name="Google Shape;145;p32"/>
          <p:cNvPicPr preferRelativeResize="0"/>
          <p:nvPr/>
        </p:nvPicPr>
        <p:blipFill>
          <a:blip r:embed="rId3">
            <a:alphaModFix/>
          </a:blip>
          <a:stretch>
            <a:fillRect/>
          </a:stretch>
        </p:blipFill>
        <p:spPr>
          <a:xfrm>
            <a:off x="490275" y="1019175"/>
            <a:ext cx="8509926" cy="1454500"/>
          </a:xfrm>
          <a:prstGeom prst="rect">
            <a:avLst/>
          </a:prstGeom>
          <a:noFill/>
          <a:ln>
            <a:noFill/>
          </a:ln>
          <a:effectLst>
            <a:outerShdw blurRad="57150" rotWithShape="0" algn="bl" dir="5400000" dist="19050">
              <a:srgbClr val="000000">
                <a:alpha val="50000"/>
              </a:srgbClr>
            </a:outerShdw>
          </a:effectLst>
        </p:spPr>
      </p:pic>
      <p:sp>
        <p:nvSpPr>
          <p:cNvPr id="146" name="Google Shape;146;p32"/>
          <p:cNvSpPr txBox="1"/>
          <p:nvPr/>
        </p:nvSpPr>
        <p:spPr>
          <a:xfrm>
            <a:off x="490275" y="2614775"/>
            <a:ext cx="49542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500"/>
              </a:spcAft>
              <a:buNone/>
            </a:pPr>
            <a:r>
              <a:rPr lang="en" sz="1000">
                <a:solidFill>
                  <a:schemeClr val="dk1"/>
                </a:solidFill>
              </a:rPr>
              <a:t>mayoritas kolom memiliki jumlah unique yang banyak, kecuali kolom dengan tipe boolean yaitu </a:t>
            </a:r>
            <a:r>
              <a:rPr b="1" lang="en" sz="1000">
                <a:solidFill>
                  <a:schemeClr val="dk1"/>
                </a:solidFill>
              </a:rPr>
              <a:t>comments_disabled, ratings_disabled, </a:t>
            </a:r>
            <a:r>
              <a:rPr lang="en" sz="1000">
                <a:solidFill>
                  <a:schemeClr val="dk1"/>
                </a:solidFill>
              </a:rPr>
              <a:t>dan </a:t>
            </a:r>
            <a:r>
              <a:rPr b="1" lang="en" sz="1000">
                <a:solidFill>
                  <a:schemeClr val="dk1"/>
                </a:solidFill>
              </a:rPr>
              <a:t>video_error_removed</a:t>
            </a:r>
            <a:endParaRPr b="1" sz="1000"/>
          </a:p>
        </p:txBody>
      </p:sp>
      <p:sp>
        <p:nvSpPr>
          <p:cNvPr id="147" name="Google Shape;147;p32"/>
          <p:cNvSpPr txBox="1"/>
          <p:nvPr/>
        </p:nvSpPr>
        <p:spPr>
          <a:xfrm>
            <a:off x="1410150" y="3318800"/>
            <a:ext cx="6844500" cy="10698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457200" marR="19050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Tindak lanjut :</a:t>
            </a:r>
            <a:endParaRPr sz="1100">
              <a:solidFill>
                <a:schemeClr val="dk1"/>
              </a:solidFill>
              <a:latin typeface="Montserrat"/>
              <a:ea typeface="Montserrat"/>
              <a:cs typeface="Montserrat"/>
              <a:sym typeface="Montserrat"/>
            </a:endParaRPr>
          </a:p>
          <a:p>
            <a:pPr indent="0" lvl="0" marL="457200" marR="190500" rtl="0" algn="just">
              <a:lnSpc>
                <a:spcPct val="100000"/>
              </a:lnSpc>
              <a:spcBef>
                <a:spcPts val="1200"/>
              </a:spcBef>
              <a:spcAft>
                <a:spcPts val="600"/>
              </a:spcAft>
              <a:buNone/>
            </a:pPr>
            <a:r>
              <a:rPr lang="en" sz="1100">
                <a:solidFill>
                  <a:schemeClr val="dk1"/>
                </a:solidFill>
                <a:latin typeface="Montserrat"/>
                <a:ea typeface="Montserrat"/>
                <a:cs typeface="Montserrat"/>
                <a:sym typeface="Montserrat"/>
              </a:rPr>
              <a:t>“</a:t>
            </a:r>
            <a:r>
              <a:rPr lang="en" sz="1100">
                <a:solidFill>
                  <a:schemeClr val="dk1"/>
                </a:solidFill>
                <a:latin typeface="Montserrat"/>
                <a:ea typeface="Montserrat"/>
                <a:cs typeface="Montserrat"/>
                <a:sym typeface="Montserrat"/>
              </a:rPr>
              <a:t>Dari data deskriptif ini, kemungkinan yang bertipe data </a:t>
            </a:r>
            <a:r>
              <a:rPr b="1" lang="en" sz="1100">
                <a:solidFill>
                  <a:schemeClr val="dk1"/>
                </a:solidFill>
                <a:latin typeface="Montserrat"/>
                <a:ea typeface="Montserrat"/>
                <a:cs typeface="Montserrat"/>
                <a:sym typeface="Montserrat"/>
              </a:rPr>
              <a:t>non numerik</a:t>
            </a:r>
            <a:r>
              <a:rPr lang="en" sz="1100">
                <a:solidFill>
                  <a:schemeClr val="dk1"/>
                </a:solidFill>
                <a:latin typeface="Montserrat"/>
                <a:ea typeface="Montserrat"/>
                <a:cs typeface="Montserrat"/>
                <a:sym typeface="Montserrat"/>
              </a:rPr>
              <a:t> berisi kalimat seperti </a:t>
            </a:r>
            <a:r>
              <a:rPr i="1" lang="en" sz="1100">
                <a:solidFill>
                  <a:schemeClr val="dk1"/>
                </a:solidFill>
                <a:latin typeface="Montserrat"/>
                <a:ea typeface="Montserrat"/>
                <a:cs typeface="Montserrat"/>
                <a:sym typeface="Montserrat"/>
              </a:rPr>
              <a:t>title, channel_title, </a:t>
            </a:r>
            <a:r>
              <a:rPr lang="en" sz="1100">
                <a:solidFill>
                  <a:schemeClr val="dk1"/>
                </a:solidFill>
                <a:latin typeface="Montserrat"/>
                <a:ea typeface="Montserrat"/>
                <a:cs typeface="Montserrat"/>
                <a:sym typeface="Montserrat"/>
              </a:rPr>
              <a:t>dan </a:t>
            </a:r>
            <a:r>
              <a:rPr i="1" lang="en" sz="1100">
                <a:solidFill>
                  <a:schemeClr val="dk1"/>
                </a:solidFill>
                <a:latin typeface="Montserrat"/>
                <a:ea typeface="Montserrat"/>
                <a:cs typeface="Montserrat"/>
                <a:sym typeface="Montserrat"/>
              </a:rPr>
              <a:t>description</a:t>
            </a:r>
            <a:r>
              <a:rPr b="1" lang="en" sz="1100">
                <a:solidFill>
                  <a:schemeClr val="dk1"/>
                </a:solidFill>
                <a:latin typeface="Montserrat"/>
                <a:ea typeface="Montserrat"/>
                <a:cs typeface="Montserrat"/>
                <a:sym typeface="Montserrat"/>
              </a:rPr>
              <a:t> tidak akan dipakai </a:t>
            </a:r>
            <a:r>
              <a:rPr lang="en" sz="1100">
                <a:solidFill>
                  <a:schemeClr val="dk1"/>
                </a:solidFill>
                <a:latin typeface="Montserrat"/>
                <a:ea typeface="Montserrat"/>
                <a:cs typeface="Montserrat"/>
                <a:sym typeface="Montserrat"/>
              </a:rPr>
              <a:t>dalam modelling, sedangkan untuk data object lain seperti </a:t>
            </a:r>
            <a:r>
              <a:rPr i="1" lang="en" sz="1100">
                <a:solidFill>
                  <a:schemeClr val="dk1"/>
                </a:solidFill>
                <a:latin typeface="Montserrat"/>
                <a:ea typeface="Montserrat"/>
                <a:cs typeface="Montserrat"/>
                <a:sym typeface="Montserrat"/>
              </a:rPr>
              <a:t>trending_date</a:t>
            </a:r>
            <a:r>
              <a:rPr lang="en" sz="1100">
                <a:solidFill>
                  <a:schemeClr val="dk1"/>
                </a:solidFill>
                <a:latin typeface="Montserrat"/>
                <a:ea typeface="Montserrat"/>
                <a:cs typeface="Montserrat"/>
                <a:sym typeface="Montserrat"/>
              </a:rPr>
              <a:t> dan </a:t>
            </a:r>
            <a:r>
              <a:rPr i="1" lang="en" sz="1100">
                <a:solidFill>
                  <a:schemeClr val="dk1"/>
                </a:solidFill>
                <a:latin typeface="Montserrat"/>
                <a:ea typeface="Montserrat"/>
                <a:cs typeface="Montserrat"/>
                <a:sym typeface="Montserrat"/>
              </a:rPr>
              <a:t>publish_time</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akan </a:t>
            </a:r>
            <a:r>
              <a:rPr b="1" lang="en" sz="1100">
                <a:solidFill>
                  <a:schemeClr val="dk1"/>
                </a:solidFill>
                <a:latin typeface="Montserrat"/>
                <a:ea typeface="Montserrat"/>
                <a:cs typeface="Montserrat"/>
                <a:sym typeface="Montserrat"/>
              </a:rPr>
              <a:t>dipertimbangkan</a:t>
            </a:r>
            <a:r>
              <a:rPr lang="en" sz="1100">
                <a:solidFill>
                  <a:schemeClr val="dk1"/>
                </a:solidFill>
                <a:latin typeface="Montserrat"/>
                <a:ea typeface="Montserrat"/>
                <a:cs typeface="Montserrat"/>
                <a:sym typeface="Montserrat"/>
              </a:rPr>
              <a:t> untuk dipakai dalam feature extraction.”</a:t>
            </a:r>
            <a:endParaRPr sz="1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 Pre-Processing </a:t>
            </a:r>
            <a:r>
              <a:rPr b="1" lang="en">
                <a:solidFill>
                  <a:srgbClr val="0198A3"/>
                </a:solidFill>
                <a:latin typeface="Montserrat"/>
                <a:ea typeface="Montserrat"/>
                <a:cs typeface="Montserrat"/>
                <a:sym typeface="Montserrat"/>
              </a:rPr>
              <a:t>(Missing Values)</a:t>
            </a:r>
            <a:endParaRPr b="1" i="0" u="none" cap="none" strike="noStrike">
              <a:solidFill>
                <a:srgbClr val="0198A3"/>
              </a:solidFill>
              <a:latin typeface="Montserrat"/>
              <a:ea typeface="Montserrat"/>
              <a:cs typeface="Montserrat"/>
              <a:sym typeface="Montserrat"/>
            </a:endParaRPr>
          </a:p>
        </p:txBody>
      </p:sp>
      <p:pic>
        <p:nvPicPr>
          <p:cNvPr id="153" name="Google Shape;153;p33"/>
          <p:cNvPicPr preferRelativeResize="0"/>
          <p:nvPr/>
        </p:nvPicPr>
        <p:blipFill>
          <a:blip r:embed="rId3">
            <a:alphaModFix/>
          </a:blip>
          <a:stretch>
            <a:fillRect/>
          </a:stretch>
        </p:blipFill>
        <p:spPr>
          <a:xfrm>
            <a:off x="781300" y="1019150"/>
            <a:ext cx="3330051" cy="2600899"/>
          </a:xfrm>
          <a:prstGeom prst="rect">
            <a:avLst/>
          </a:prstGeom>
          <a:noFill/>
          <a:ln>
            <a:noFill/>
          </a:ln>
          <a:effectLst>
            <a:outerShdw blurRad="57150" rotWithShape="0" algn="bl" dir="5400000" dist="19050">
              <a:srgbClr val="000000">
                <a:alpha val="50000"/>
              </a:srgbClr>
            </a:outerShdw>
          </a:effectLst>
        </p:spPr>
      </p:pic>
      <p:sp>
        <p:nvSpPr>
          <p:cNvPr id="154" name="Google Shape;154;p33"/>
          <p:cNvSpPr txBox="1"/>
          <p:nvPr/>
        </p:nvSpPr>
        <p:spPr>
          <a:xfrm>
            <a:off x="4257575" y="1019150"/>
            <a:ext cx="4317900" cy="1092900"/>
          </a:xfrm>
          <a:prstGeom prst="rect">
            <a:avLst/>
          </a:prstGeom>
          <a:noFill/>
          <a:ln>
            <a:noFill/>
          </a:ln>
        </p:spPr>
        <p:txBody>
          <a:bodyPr anchorCtr="0" anchor="t" bIns="91425" lIns="91425" spcFirstLastPara="1" rIns="91425" wrap="square" tIns="91425">
            <a:spAutoFit/>
          </a:bodyPr>
          <a:lstStyle/>
          <a:p>
            <a:pPr indent="0" lvl="0" marL="0" marR="190500" rtl="0" algn="just">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Terdapat </a:t>
            </a:r>
            <a:r>
              <a:rPr i="1" lang="en" sz="1000">
                <a:solidFill>
                  <a:schemeClr val="dk1"/>
                </a:solidFill>
                <a:latin typeface="Montserrat"/>
                <a:ea typeface="Montserrat"/>
                <a:cs typeface="Montserrat"/>
                <a:sym typeface="Montserrat"/>
              </a:rPr>
              <a:t>missing values</a:t>
            </a:r>
            <a:r>
              <a:rPr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pada kolom </a:t>
            </a:r>
            <a:r>
              <a:rPr b="1" lang="en" sz="1000">
                <a:solidFill>
                  <a:schemeClr val="dk1"/>
                </a:solidFill>
                <a:latin typeface="Montserrat"/>
                <a:ea typeface="Montserrat"/>
                <a:cs typeface="Montserrat"/>
                <a:sym typeface="Montserrat"/>
              </a:rPr>
              <a:t>description </a:t>
            </a:r>
            <a:r>
              <a:rPr lang="en" sz="1000">
                <a:solidFill>
                  <a:schemeClr val="dk1"/>
                </a:solidFill>
                <a:latin typeface="Montserrat"/>
                <a:ea typeface="Montserrat"/>
                <a:cs typeface="Montserrat"/>
                <a:sym typeface="Montserrat"/>
              </a:rPr>
              <a:t>yaitu sebanyak </a:t>
            </a:r>
            <a:r>
              <a:rPr b="1" lang="en" sz="1000">
                <a:solidFill>
                  <a:schemeClr val="dk1"/>
                </a:solidFill>
                <a:latin typeface="Montserrat"/>
                <a:ea typeface="Montserrat"/>
                <a:cs typeface="Montserrat"/>
                <a:sym typeface="Montserrat"/>
              </a:rPr>
              <a:t>45 baris </a:t>
            </a:r>
            <a:r>
              <a:rPr lang="en" sz="1000">
                <a:solidFill>
                  <a:schemeClr val="dk1"/>
                </a:solidFill>
                <a:latin typeface="Montserrat"/>
                <a:ea typeface="Montserrat"/>
                <a:cs typeface="Montserrat"/>
                <a:sym typeface="Montserrat"/>
              </a:rPr>
              <a:t>atau</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sebesar </a:t>
            </a:r>
            <a:r>
              <a:rPr b="1" lang="en" sz="1000">
                <a:solidFill>
                  <a:schemeClr val="dk1"/>
                </a:solidFill>
                <a:latin typeface="Montserrat"/>
                <a:ea typeface="Montserrat"/>
                <a:cs typeface="Montserrat"/>
                <a:sym typeface="Montserrat"/>
              </a:rPr>
              <a:t>0.12% </a:t>
            </a:r>
            <a:r>
              <a:rPr lang="en" sz="1000">
                <a:solidFill>
                  <a:schemeClr val="dk1"/>
                </a:solidFill>
                <a:latin typeface="Montserrat"/>
                <a:ea typeface="Montserrat"/>
                <a:cs typeface="Montserrat"/>
                <a:sym typeface="Montserrat"/>
              </a:rPr>
              <a:t>dari total data. Kemudian baris yang terdapat </a:t>
            </a:r>
            <a:r>
              <a:rPr i="1" lang="en" sz="1000">
                <a:solidFill>
                  <a:schemeClr val="dk1"/>
                </a:solidFill>
                <a:latin typeface="Montserrat"/>
                <a:ea typeface="Montserrat"/>
                <a:cs typeface="Montserrat"/>
                <a:sym typeface="Montserrat"/>
              </a:rPr>
              <a:t>missing values</a:t>
            </a:r>
            <a:r>
              <a:rPr lang="en" sz="1000">
                <a:solidFill>
                  <a:schemeClr val="dk1"/>
                </a:solidFill>
                <a:latin typeface="Montserrat"/>
                <a:ea typeface="Montserrat"/>
                <a:cs typeface="Montserrat"/>
                <a:sym typeface="Montserrat"/>
              </a:rPr>
              <a:t> tersebut akan kami hapus.</a:t>
            </a:r>
            <a:endParaRPr sz="1000">
              <a:solidFill>
                <a:schemeClr val="dk1"/>
              </a:solidFill>
              <a:latin typeface="Montserrat"/>
              <a:ea typeface="Montserrat"/>
              <a:cs typeface="Montserrat"/>
              <a:sym typeface="Montserrat"/>
            </a:endParaRPr>
          </a:p>
          <a:p>
            <a:pPr indent="0" lvl="0" marL="0" rtl="0" algn="just">
              <a:spcBef>
                <a:spcPts val="60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 Pre-Processing </a:t>
            </a:r>
            <a:r>
              <a:rPr b="1" lang="en">
                <a:solidFill>
                  <a:srgbClr val="0198A3"/>
                </a:solidFill>
                <a:latin typeface="Montserrat"/>
                <a:ea typeface="Montserrat"/>
                <a:cs typeface="Montserrat"/>
                <a:sym typeface="Montserrat"/>
              </a:rPr>
              <a:t>(Adjust Data Type)</a:t>
            </a:r>
            <a:endParaRPr b="1" i="0" u="none" cap="none" strike="noStrike">
              <a:solidFill>
                <a:srgbClr val="0198A3"/>
              </a:solidFill>
              <a:latin typeface="Montserrat"/>
              <a:ea typeface="Montserrat"/>
              <a:cs typeface="Montserrat"/>
              <a:sym typeface="Montserrat"/>
            </a:endParaRPr>
          </a:p>
        </p:txBody>
      </p:sp>
      <p:pic>
        <p:nvPicPr>
          <p:cNvPr id="160" name="Google Shape;160;p34"/>
          <p:cNvPicPr preferRelativeResize="0"/>
          <p:nvPr/>
        </p:nvPicPr>
        <p:blipFill>
          <a:blip r:embed="rId3">
            <a:alphaModFix/>
          </a:blip>
          <a:stretch>
            <a:fillRect/>
          </a:stretch>
        </p:blipFill>
        <p:spPr>
          <a:xfrm>
            <a:off x="860125" y="952775"/>
            <a:ext cx="6554102" cy="1126500"/>
          </a:xfrm>
          <a:prstGeom prst="rect">
            <a:avLst/>
          </a:prstGeom>
          <a:noFill/>
          <a:ln>
            <a:noFill/>
          </a:ln>
          <a:effectLst>
            <a:outerShdw blurRad="57150" rotWithShape="0" algn="bl" dir="5400000" dist="19050">
              <a:srgbClr val="000000">
                <a:alpha val="50000"/>
              </a:srgbClr>
            </a:outerShdw>
          </a:effectLst>
        </p:spPr>
      </p:pic>
      <p:pic>
        <p:nvPicPr>
          <p:cNvPr id="161" name="Google Shape;161;p34"/>
          <p:cNvPicPr preferRelativeResize="0"/>
          <p:nvPr/>
        </p:nvPicPr>
        <p:blipFill>
          <a:blip r:embed="rId4">
            <a:alphaModFix/>
          </a:blip>
          <a:stretch>
            <a:fillRect/>
          </a:stretch>
        </p:blipFill>
        <p:spPr>
          <a:xfrm>
            <a:off x="860125" y="2197275"/>
            <a:ext cx="3081177" cy="2759425"/>
          </a:xfrm>
          <a:prstGeom prst="rect">
            <a:avLst/>
          </a:prstGeom>
          <a:noFill/>
          <a:ln>
            <a:noFill/>
          </a:ln>
          <a:effectLst>
            <a:outerShdw blurRad="57150" rotWithShape="0" algn="bl" dir="5400000" dist="19050">
              <a:srgbClr val="000000">
                <a:alpha val="50000"/>
              </a:srgbClr>
            </a:outerShdw>
          </a:effectLst>
        </p:spPr>
      </p:pic>
      <p:sp>
        <p:nvSpPr>
          <p:cNvPr id="162" name="Google Shape;162;p34"/>
          <p:cNvSpPr txBox="1"/>
          <p:nvPr/>
        </p:nvSpPr>
        <p:spPr>
          <a:xfrm>
            <a:off x="4851050" y="2760975"/>
            <a:ext cx="43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4"/>
          <p:cNvSpPr txBox="1"/>
          <p:nvPr/>
        </p:nvSpPr>
        <p:spPr>
          <a:xfrm>
            <a:off x="4085550" y="2197275"/>
            <a:ext cx="47565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Montserrat"/>
                <a:ea typeface="Montserrat"/>
                <a:cs typeface="Montserrat"/>
                <a:sym typeface="Montserrat"/>
              </a:rPr>
              <a:t>Pada tahap ini kami mengubah tipe data pada kolom </a:t>
            </a:r>
            <a:r>
              <a:rPr b="1" lang="en" sz="1000">
                <a:latin typeface="Montserrat"/>
                <a:ea typeface="Montserrat"/>
                <a:cs typeface="Montserrat"/>
                <a:sym typeface="Montserrat"/>
              </a:rPr>
              <a:t>trending_date</a:t>
            </a:r>
            <a:r>
              <a:rPr lang="en" sz="1000">
                <a:latin typeface="Montserrat"/>
                <a:ea typeface="Montserrat"/>
                <a:cs typeface="Montserrat"/>
                <a:sym typeface="Montserrat"/>
              </a:rPr>
              <a:t> dan </a:t>
            </a:r>
            <a:r>
              <a:rPr b="1" lang="en" sz="1000">
                <a:latin typeface="Montserrat"/>
                <a:ea typeface="Montserrat"/>
                <a:cs typeface="Montserrat"/>
                <a:sym typeface="Montserrat"/>
              </a:rPr>
              <a:t>publish_time </a:t>
            </a:r>
            <a:r>
              <a:rPr lang="en" sz="1000">
                <a:latin typeface="Montserrat"/>
                <a:ea typeface="Montserrat"/>
                <a:cs typeface="Montserrat"/>
                <a:sym typeface="Montserrat"/>
              </a:rPr>
              <a:t>menjadi tipe </a:t>
            </a:r>
            <a:r>
              <a:rPr b="1" lang="en" sz="1000">
                <a:latin typeface="Montserrat"/>
                <a:ea typeface="Montserrat"/>
                <a:cs typeface="Montserrat"/>
                <a:sym typeface="Montserrat"/>
              </a:rPr>
              <a:t>datetime64[ns] </a:t>
            </a:r>
            <a:r>
              <a:rPr lang="en" sz="1000">
                <a:latin typeface="Montserrat"/>
                <a:ea typeface="Montserrat"/>
                <a:cs typeface="Montserrat"/>
                <a:sym typeface="Montserrat"/>
              </a:rPr>
              <a:t>karena menunjukkan data tanggal dan waktu.</a:t>
            </a:r>
            <a:endParaRPr sz="1000">
              <a:latin typeface="Montserrat"/>
              <a:ea typeface="Montserrat"/>
              <a:cs typeface="Montserrat"/>
              <a:sym typeface="Montserrat"/>
            </a:endParaRPr>
          </a:p>
          <a:p>
            <a:pPr indent="0" lvl="0" marL="0" rtl="0" algn="just">
              <a:spcBef>
                <a:spcPts val="0"/>
              </a:spcBef>
              <a:spcAft>
                <a:spcPts val="0"/>
              </a:spcAft>
              <a:buNone/>
            </a:pPr>
            <a:r>
              <a:rPr lang="en" sz="1000">
                <a:latin typeface="Montserrat"/>
                <a:ea typeface="Montserrat"/>
                <a:cs typeface="Montserrat"/>
                <a:sym typeface="Montserrat"/>
              </a:rPr>
              <a:t>Serta pada kolom dengan tipe </a:t>
            </a:r>
            <a:r>
              <a:rPr b="1" lang="en" sz="1000">
                <a:latin typeface="Montserrat"/>
                <a:ea typeface="Montserrat"/>
                <a:cs typeface="Montserrat"/>
                <a:sym typeface="Montserrat"/>
              </a:rPr>
              <a:t>boolean</a:t>
            </a:r>
            <a:r>
              <a:rPr lang="en" sz="1000">
                <a:latin typeface="Montserrat"/>
                <a:ea typeface="Montserrat"/>
                <a:cs typeface="Montserrat"/>
                <a:sym typeface="Montserrat"/>
              </a:rPr>
              <a:t> seperti </a:t>
            </a:r>
            <a:r>
              <a:rPr b="1" lang="en" sz="1000">
                <a:latin typeface="Montserrat"/>
                <a:ea typeface="Montserrat"/>
                <a:cs typeface="Montserrat"/>
                <a:sym typeface="Montserrat"/>
              </a:rPr>
              <a:t>comments_disabled, ratings_disabled, </a:t>
            </a:r>
            <a:r>
              <a:rPr lang="en" sz="1000">
                <a:latin typeface="Montserrat"/>
                <a:ea typeface="Montserrat"/>
                <a:cs typeface="Montserrat"/>
                <a:sym typeface="Montserrat"/>
              </a:rPr>
              <a:t>dan</a:t>
            </a:r>
            <a:r>
              <a:rPr b="1" lang="en" sz="1000">
                <a:latin typeface="Montserrat"/>
                <a:ea typeface="Montserrat"/>
                <a:cs typeface="Montserrat"/>
                <a:sym typeface="Montserrat"/>
              </a:rPr>
              <a:t> video_error_or_removed </a:t>
            </a:r>
            <a:r>
              <a:rPr lang="en" sz="1000">
                <a:latin typeface="Montserrat"/>
                <a:ea typeface="Montserrat"/>
                <a:cs typeface="Montserrat"/>
                <a:sym typeface="Montserrat"/>
              </a:rPr>
              <a:t>kami rubah menjadi tipe data </a:t>
            </a:r>
            <a:r>
              <a:rPr b="1" lang="en" sz="1000">
                <a:latin typeface="Montserrat"/>
                <a:ea typeface="Montserrat"/>
                <a:cs typeface="Montserrat"/>
                <a:sym typeface="Montserrat"/>
              </a:rPr>
              <a:t>int64.</a:t>
            </a:r>
            <a:endParaRPr b="1" sz="10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nvSpPr>
        <p:spPr>
          <a:xfrm>
            <a:off x="781290" y="5141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None/>
            </a:pPr>
            <a:r>
              <a:rPr b="1" lang="en" sz="2400">
                <a:solidFill>
                  <a:srgbClr val="0198A3"/>
                </a:solidFill>
                <a:latin typeface="Montserrat"/>
                <a:ea typeface="Montserrat"/>
                <a:cs typeface="Montserrat"/>
                <a:sym typeface="Montserrat"/>
              </a:rPr>
              <a:t>Data Pre-Processing </a:t>
            </a:r>
            <a:r>
              <a:rPr b="1" lang="en">
                <a:solidFill>
                  <a:srgbClr val="0198A3"/>
                </a:solidFill>
                <a:latin typeface="Montserrat"/>
                <a:ea typeface="Montserrat"/>
                <a:cs typeface="Montserrat"/>
                <a:sym typeface="Montserrat"/>
              </a:rPr>
              <a:t>(Duplicate Values)</a:t>
            </a:r>
            <a:endParaRPr b="1" i="0" u="none" cap="none" strike="noStrike">
              <a:solidFill>
                <a:srgbClr val="0198A3"/>
              </a:solidFill>
              <a:latin typeface="Montserrat"/>
              <a:ea typeface="Montserrat"/>
              <a:cs typeface="Montserrat"/>
              <a:sym typeface="Montserrat"/>
            </a:endParaRPr>
          </a:p>
        </p:txBody>
      </p:sp>
      <p:pic>
        <p:nvPicPr>
          <p:cNvPr id="169" name="Google Shape;169;p35"/>
          <p:cNvPicPr preferRelativeResize="0"/>
          <p:nvPr/>
        </p:nvPicPr>
        <p:blipFill>
          <a:blip r:embed="rId3">
            <a:alphaModFix/>
          </a:blip>
          <a:stretch>
            <a:fillRect/>
          </a:stretch>
        </p:blipFill>
        <p:spPr>
          <a:xfrm>
            <a:off x="868725" y="1003650"/>
            <a:ext cx="3870524" cy="1360550"/>
          </a:xfrm>
          <a:prstGeom prst="rect">
            <a:avLst/>
          </a:prstGeom>
          <a:noFill/>
          <a:ln>
            <a:noFill/>
          </a:ln>
          <a:effectLst>
            <a:outerShdw blurRad="57150" rotWithShape="0" algn="bl" dir="5400000" dist="19050">
              <a:srgbClr val="000000">
                <a:alpha val="50000"/>
              </a:srgbClr>
            </a:outerShdw>
          </a:effectLst>
        </p:spPr>
      </p:pic>
      <p:pic>
        <p:nvPicPr>
          <p:cNvPr id="170" name="Google Shape;170;p35"/>
          <p:cNvPicPr preferRelativeResize="0"/>
          <p:nvPr/>
        </p:nvPicPr>
        <p:blipFill>
          <a:blip r:embed="rId4">
            <a:alphaModFix/>
          </a:blip>
          <a:stretch>
            <a:fillRect/>
          </a:stretch>
        </p:blipFill>
        <p:spPr>
          <a:xfrm>
            <a:off x="4883049" y="1003657"/>
            <a:ext cx="4099950" cy="3728577"/>
          </a:xfrm>
          <a:prstGeom prst="rect">
            <a:avLst/>
          </a:prstGeom>
          <a:noFill/>
          <a:ln>
            <a:noFill/>
          </a:ln>
          <a:effectLst>
            <a:outerShdw blurRad="57150" rotWithShape="0" algn="bl" dir="5400000" dist="19050">
              <a:srgbClr val="000000">
                <a:alpha val="50000"/>
              </a:srgbClr>
            </a:outerShdw>
          </a:effectLst>
        </p:spPr>
      </p:pic>
      <p:sp>
        <p:nvSpPr>
          <p:cNvPr id="171" name="Google Shape;171;p35"/>
          <p:cNvSpPr txBox="1"/>
          <p:nvPr/>
        </p:nvSpPr>
        <p:spPr>
          <a:xfrm>
            <a:off x="868725" y="2468525"/>
            <a:ext cx="38706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000">
                <a:latin typeface="Montserrat"/>
                <a:ea typeface="Montserrat"/>
                <a:cs typeface="Montserrat"/>
                <a:sym typeface="Montserrat"/>
              </a:rPr>
              <a:t>Pada dataset terdapat </a:t>
            </a:r>
            <a:r>
              <a:rPr b="1" lang="en" sz="1000">
                <a:latin typeface="Montserrat"/>
                <a:ea typeface="Montserrat"/>
                <a:cs typeface="Montserrat"/>
                <a:sym typeface="Montserrat"/>
              </a:rPr>
              <a:t>data duplicate</a:t>
            </a:r>
            <a:r>
              <a:rPr lang="en" sz="1000">
                <a:latin typeface="Montserrat"/>
                <a:ea typeface="Montserrat"/>
                <a:cs typeface="Montserrat"/>
                <a:sym typeface="Montserrat"/>
              </a:rPr>
              <a:t> sejumlah </a:t>
            </a:r>
            <a:r>
              <a:rPr b="1" lang="en" sz="1000">
                <a:latin typeface="Montserrat"/>
                <a:ea typeface="Montserrat"/>
                <a:cs typeface="Montserrat"/>
                <a:sym typeface="Montserrat"/>
              </a:rPr>
              <a:t>4228</a:t>
            </a:r>
            <a:r>
              <a:rPr lang="en" sz="1000">
                <a:latin typeface="Montserrat"/>
                <a:ea typeface="Montserrat"/>
                <a:cs typeface="Montserrat"/>
                <a:sym typeface="Montserrat"/>
              </a:rPr>
              <a:t> data atau </a:t>
            </a:r>
            <a:r>
              <a:rPr b="1" lang="en" sz="1000">
                <a:latin typeface="Montserrat"/>
                <a:ea typeface="Montserrat"/>
                <a:cs typeface="Montserrat"/>
                <a:sym typeface="Montserrat"/>
              </a:rPr>
              <a:t>11.51%</a:t>
            </a:r>
            <a:r>
              <a:rPr lang="en" sz="1000">
                <a:latin typeface="Montserrat"/>
                <a:ea typeface="Montserrat"/>
                <a:cs typeface="Montserrat"/>
                <a:sym typeface="Montserrat"/>
              </a:rPr>
              <a:t> dari total data (36746). Langkah selanjutnya  data duplicate tersebut kami hapus.</a:t>
            </a:r>
            <a:endParaRPr sz="10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